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23" r:id="rId2"/>
  </p:sldMasterIdLst>
  <p:notesMasterIdLst>
    <p:notesMasterId r:id="rId31"/>
  </p:notesMasterIdLst>
  <p:handoutMasterIdLst>
    <p:handoutMasterId r:id="rId32"/>
  </p:handoutMasterIdLst>
  <p:sldIdLst>
    <p:sldId id="256" r:id="rId3"/>
    <p:sldId id="290" r:id="rId4"/>
    <p:sldId id="300" r:id="rId5"/>
    <p:sldId id="301" r:id="rId6"/>
    <p:sldId id="292" r:id="rId7"/>
    <p:sldId id="269" r:id="rId8"/>
    <p:sldId id="293" r:id="rId9"/>
    <p:sldId id="280" r:id="rId10"/>
    <p:sldId id="281" r:id="rId11"/>
    <p:sldId id="270" r:id="rId12"/>
    <p:sldId id="279" r:id="rId13"/>
    <p:sldId id="294" r:id="rId14"/>
    <p:sldId id="299" r:id="rId15"/>
    <p:sldId id="296" r:id="rId16"/>
    <p:sldId id="278" r:id="rId17"/>
    <p:sldId id="287" r:id="rId18"/>
    <p:sldId id="284" r:id="rId19"/>
    <p:sldId id="285" r:id="rId20"/>
    <p:sldId id="272" r:id="rId21"/>
    <p:sldId id="282" r:id="rId22"/>
    <p:sldId id="276" r:id="rId23"/>
    <p:sldId id="298" r:id="rId24"/>
    <p:sldId id="273" r:id="rId25"/>
    <p:sldId id="274" r:id="rId26"/>
    <p:sldId id="286" r:id="rId27"/>
    <p:sldId id="275" r:id="rId28"/>
    <p:sldId id="291" r:id="rId29"/>
    <p:sldId id="295" r:id="rId30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5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909"/>
        <p:guide pos="218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 smtClean="0">
                <a:sym typeface="Ubuntu" charset="0"/>
              </a:rPr>
              <a:t>Drag picture to placeholder or click icon to add</a:t>
            </a:r>
            <a:endParaRPr lang="en-US" noProof="0" smtClean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/ </a:t>
            </a:r>
            <a:r>
              <a:rPr lang="en-US" b="1" smtClean="0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 smtClean="0">
                <a:sym typeface="Ubuntu Light" charset="0"/>
              </a:rPr>
              <a:t>Drag picture to placeholder or click icon to add</a:t>
            </a:r>
            <a:endParaRPr lang="en-US" noProof="0" smtClean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 Light" charset="0"/>
              </a:rPr>
              <a:t>Click to edit Master text styles</a:t>
            </a:r>
          </a:p>
          <a:p>
            <a:pPr lvl="1"/>
            <a:r>
              <a:rPr lang="ga-IE" smtClean="0">
                <a:sym typeface="Ubuntu Light" charset="0"/>
              </a:rPr>
              <a:t>Second level</a:t>
            </a:r>
          </a:p>
          <a:p>
            <a:pPr lvl="2"/>
            <a:r>
              <a:rPr lang="ga-IE" smtClean="0">
                <a:sym typeface="Ubuntu Light" charset="0"/>
              </a:rPr>
              <a:t>Third level</a:t>
            </a:r>
          </a:p>
          <a:p>
            <a:pPr lvl="3"/>
            <a:r>
              <a:rPr lang="ga-IE" smtClean="0">
                <a:sym typeface="Ubuntu Light" charset="0"/>
              </a:rPr>
              <a:t>Fourth level</a:t>
            </a:r>
          </a:p>
          <a:p>
            <a:pPr lvl="4"/>
            <a:r>
              <a:rPr lang="ga-IE" smtClean="0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dirty="0"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" charset="0"/>
              </a:rPr>
              <a:t>Click to edit Master text styles</a:t>
            </a:r>
          </a:p>
          <a:p>
            <a:pPr lvl="1"/>
            <a:r>
              <a:rPr lang="ga-IE" smtClean="0">
                <a:sym typeface="Ubuntu" charset="0"/>
              </a:rPr>
              <a:t>Second level</a:t>
            </a:r>
          </a:p>
          <a:p>
            <a:pPr lvl="2"/>
            <a:r>
              <a:rPr lang="ga-IE" smtClean="0">
                <a:sym typeface="Ubuntu" charset="0"/>
              </a:rPr>
              <a:t>Third level</a:t>
            </a:r>
          </a:p>
          <a:p>
            <a:pPr lvl="3"/>
            <a:r>
              <a:rPr lang="ga-IE" smtClean="0">
                <a:sym typeface="Ubuntu" charset="0"/>
              </a:rPr>
              <a:t>Fourth level</a:t>
            </a:r>
          </a:p>
          <a:p>
            <a:pPr lvl="4"/>
            <a:r>
              <a:rPr lang="ga-IE" smtClean="0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covid@specialolympicswisconsin.org" TargetMode="External"/><Relationship Id="rId2" Type="http://schemas.openxmlformats.org/officeDocument/2006/relationships/hyperlink" Target="mailto:medicals@specialolympicswisconsin.org" TargetMode="Externa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ssotelo@specialolympicswisconsin.org" TargetMode="External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ecialolympicswisconsin.org/athlete-medical-info/" TargetMode="External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Athlete Medical Records</a:t>
            </a:r>
            <a:endParaRPr lang="en-US" sz="54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354" y="3170863"/>
            <a:ext cx="5543510" cy="1696942"/>
          </a:xfrm>
        </p:spPr>
        <p:txBody>
          <a:bodyPr/>
          <a:lstStyle/>
          <a:p>
            <a:r>
              <a:rPr lang="en-US" dirty="0" smtClean="0"/>
              <a:t>Program Year 2022-2023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Athlete Release Form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038" y="2029098"/>
            <a:ext cx="7214824" cy="428965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i="1" dirty="0"/>
              <a:t>Athlete Release Form</a:t>
            </a:r>
            <a:r>
              <a:rPr lang="en-US" sz="2400" dirty="0" smtClean="0"/>
              <a:t> needs to be completed for new athletes and when a current athlete renews their paperwork if they do not have the 2017 or later version of the form on file.  (If unsure, just have them sign a new form)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10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35156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i="1" dirty="0" smtClean="0"/>
              <a:t>Athlete Release Form </a:t>
            </a:r>
            <a:r>
              <a:rPr lang="en-US" sz="3200" dirty="0" smtClean="0"/>
              <a:t>Errors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038" y="2133600"/>
            <a:ext cx="7518808" cy="4167732"/>
          </a:xfrm>
        </p:spPr>
        <p:txBody>
          <a:bodyPr/>
          <a:lstStyle/>
          <a:p>
            <a:r>
              <a:rPr lang="en-US" sz="2400" dirty="0" smtClean="0"/>
              <a:t>Athlete Release Forms will not </a:t>
            </a:r>
            <a:r>
              <a:rPr lang="en-US" sz="2400" dirty="0"/>
              <a:t>be processed if: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Any section is crossed </a:t>
            </a:r>
            <a:r>
              <a:rPr lang="en-US" sz="2400" dirty="0" smtClean="0"/>
              <a:t>out/altered.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There is no </a:t>
            </a:r>
            <a:r>
              <a:rPr lang="en-US" sz="2400" dirty="0" smtClean="0"/>
              <a:t>medical form on file.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dirty="0"/>
              <a:t>adult athlete’s signature is missing if they are their own </a:t>
            </a:r>
            <a:r>
              <a:rPr lang="en-US" sz="2400" dirty="0" smtClean="0"/>
              <a:t>guardian.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signature of the parent/guardian is missing if the athlete is a minor/not their own </a:t>
            </a:r>
            <a:r>
              <a:rPr lang="en-US" sz="2400" dirty="0" smtClean="0"/>
              <a:t>guardian.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form is faxed to the State office.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11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13087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Athlete Likeness Release for Sponsors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387" y="2100426"/>
            <a:ext cx="7912100" cy="4464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This form gives athletes the option to allow our sponsors to use their </a:t>
            </a:r>
            <a:r>
              <a:rPr lang="en-US" dirty="0" smtClean="0"/>
              <a:t>likeness for their own promotional purposes/materials.</a:t>
            </a:r>
            <a:r>
              <a:rPr lang="en-US" dirty="0"/>
              <a:t> 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This form is OPTIONAL.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12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993874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COVID-19 Participant Release Form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039" y="1890344"/>
            <a:ext cx="7543676" cy="440494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Athletes participating in-person at practices and/or competitions must sign this form.  If an athlete is not their own guardian, the parent or guardian must sign the form.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Forms may be given to the coach, volunteers or program managers, but they then must be sent to and received by the State office.  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13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58358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Communicable Disease Participant Waiver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039" y="1890344"/>
            <a:ext cx="7543676" cy="440494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Athletes participating in-person at practices and/or competitions must sign this form.  If an athlete is not their own guardian, the parent or guardian must sign the form.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Athletes will not be registered into competitions if the form has not been received by the State </a:t>
            </a:r>
            <a:r>
              <a:rPr lang="en-US" sz="2400" dirty="0"/>
              <a:t>o</a:t>
            </a:r>
            <a:r>
              <a:rPr lang="en-US" sz="2400" dirty="0" smtClean="0"/>
              <a:t>ffice.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Forms may be given to the coach, volunteers or program managers, but they then must be sent to and received by the State </a:t>
            </a:r>
            <a:r>
              <a:rPr lang="en-US" sz="2400" dirty="0"/>
              <a:t>o</a:t>
            </a:r>
            <a:r>
              <a:rPr lang="en-US" sz="2400" dirty="0" smtClean="0"/>
              <a:t>ffice by the event registration deadline. 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14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81246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Athletes with Down Syndrome – Medical Restrictions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If the medical examiner indicates the athlete has neurological or physical findings that could be associated with atlantoaxial instability, then the Medical Referral Form (4th page of the new </a:t>
            </a:r>
            <a:r>
              <a:rPr lang="en-US" sz="2400" i="1" dirty="0"/>
              <a:t>Athlete Medical Form</a:t>
            </a:r>
            <a:r>
              <a:rPr lang="en-US" sz="2400" dirty="0"/>
              <a:t>) </a:t>
            </a:r>
            <a:r>
              <a:rPr lang="en-US" sz="2400" dirty="0" smtClean="0"/>
              <a:t>or the </a:t>
            </a:r>
            <a:r>
              <a:rPr lang="en-US" sz="2400" i="1" dirty="0" smtClean="0"/>
              <a:t>AAI Special Release Form </a:t>
            </a:r>
            <a:r>
              <a:rPr lang="en-US" sz="2400" dirty="0" smtClean="0"/>
              <a:t>must </a:t>
            </a:r>
            <a:r>
              <a:rPr lang="en-US" sz="2400" dirty="0"/>
              <a:t>be submitted to allow the athlete to participate in the following sports offered by Special Olympics </a:t>
            </a:r>
            <a:r>
              <a:rPr lang="en-US" sz="2400" dirty="0" smtClean="0"/>
              <a:t>Wisconsin: alpine skiing, butterfly stroke, diving start, football </a:t>
            </a:r>
            <a:r>
              <a:rPr lang="en-US" sz="2400" dirty="0"/>
              <a:t>(soccer) </a:t>
            </a:r>
            <a:r>
              <a:rPr lang="en-US" sz="2400" dirty="0" smtClean="0"/>
              <a:t>team, football </a:t>
            </a:r>
            <a:r>
              <a:rPr lang="en-US" sz="2400" dirty="0"/>
              <a:t>(soccer) </a:t>
            </a:r>
            <a:r>
              <a:rPr lang="en-US" sz="2400" dirty="0" smtClean="0"/>
              <a:t>skills, gymnastics </a:t>
            </a:r>
            <a:r>
              <a:rPr lang="en-US" sz="2400" dirty="0"/>
              <a:t>– </a:t>
            </a:r>
            <a:r>
              <a:rPr lang="en-US" sz="2400" dirty="0" smtClean="0"/>
              <a:t>artistic, powerlifting </a:t>
            </a:r>
            <a:r>
              <a:rPr lang="en-US" sz="2400" dirty="0"/>
              <a:t>(squat lift </a:t>
            </a:r>
            <a:r>
              <a:rPr lang="en-US" sz="2400" dirty="0" smtClean="0"/>
              <a:t>only), snowboarding.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15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51094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AAI Special Release Form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72344"/>
            <a:ext cx="7685087" cy="433319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This form should be completed if </a:t>
            </a:r>
            <a:r>
              <a:rPr lang="en-US" sz="2400" dirty="0"/>
              <a:t>symptoms of spinal cord compression or </a:t>
            </a:r>
            <a:r>
              <a:rPr lang="en-US" sz="2400" dirty="0" err="1"/>
              <a:t>Atlanto</a:t>
            </a:r>
            <a:r>
              <a:rPr lang="en-US" sz="2400" dirty="0"/>
              <a:t>-axial instability a</a:t>
            </a:r>
            <a:r>
              <a:rPr lang="en-US" sz="2400" dirty="0" smtClean="0"/>
              <a:t>re noted in the Physical Exam section of the </a:t>
            </a:r>
            <a:r>
              <a:rPr lang="en-US" sz="2400" i="1" dirty="0" smtClean="0"/>
              <a:t>Athlete Medical Form </a:t>
            </a:r>
            <a:r>
              <a:rPr lang="en-US" sz="2400" dirty="0" smtClean="0"/>
              <a:t>and </a:t>
            </a:r>
            <a:r>
              <a:rPr lang="en-US" sz="2400" dirty="0"/>
              <a:t>a </a:t>
            </a:r>
            <a:r>
              <a:rPr lang="en-US" sz="2400" dirty="0" smtClean="0"/>
              <a:t>medical professional has provided an additional neurological </a:t>
            </a:r>
            <a:r>
              <a:rPr lang="en-US" sz="2400" dirty="0"/>
              <a:t>evaluation.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an athlete is restricted from participation </a:t>
            </a:r>
            <a:r>
              <a:rPr lang="en-US" sz="2400" dirty="0" smtClean="0"/>
              <a:t>due to symptoms of spinal cord compression or </a:t>
            </a:r>
            <a:r>
              <a:rPr lang="en-US" sz="2400" dirty="0" err="1" smtClean="0"/>
              <a:t>Atlanto</a:t>
            </a:r>
            <a:r>
              <a:rPr lang="en-US" sz="2400" dirty="0" smtClean="0"/>
              <a:t>-axial instability, </a:t>
            </a:r>
            <a:r>
              <a:rPr lang="en-US" sz="2400" dirty="0"/>
              <a:t>they must </a:t>
            </a:r>
            <a:r>
              <a:rPr lang="en-US" sz="2400" dirty="0" smtClean="0"/>
              <a:t>submit </a:t>
            </a:r>
            <a:r>
              <a:rPr lang="en-US" sz="2400" dirty="0"/>
              <a:t>the </a:t>
            </a:r>
            <a:r>
              <a:rPr lang="en-US" sz="2400" i="1" dirty="0" smtClean="0"/>
              <a:t>AAI Special Release Form </a:t>
            </a:r>
            <a:r>
              <a:rPr lang="en-US" sz="2400" dirty="0"/>
              <a:t>one week </a:t>
            </a:r>
            <a:r>
              <a:rPr lang="en-US" sz="2400" dirty="0" smtClean="0"/>
              <a:t>following </a:t>
            </a:r>
            <a:r>
              <a:rPr lang="en-US" sz="2400" dirty="0"/>
              <a:t>the event entry </a:t>
            </a:r>
            <a:r>
              <a:rPr lang="en-US" sz="2400" dirty="0" smtClean="0"/>
              <a:t>deadline to be eligible for competition.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16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24609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The </a:t>
            </a:r>
            <a:r>
              <a:rPr lang="en-US" sz="3200" i="1" dirty="0" smtClean="0"/>
              <a:t>Emergency Medical Care Refusal Form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54700"/>
            <a:ext cx="7912100" cy="4464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If refusal for emergency medical care and/or blood transfusions is noted on the </a:t>
            </a:r>
            <a:r>
              <a:rPr lang="en-US" i="1" dirty="0" smtClean="0"/>
              <a:t>Athlete Release Form</a:t>
            </a:r>
            <a:r>
              <a:rPr lang="en-US" dirty="0" smtClean="0"/>
              <a:t>, then the athlete will be restricted from all practices and competitions until the </a:t>
            </a:r>
            <a:r>
              <a:rPr lang="en-US" i="1" dirty="0" smtClean="0"/>
              <a:t>Emergency Medical Care Refusal (EMCR) Form </a:t>
            </a:r>
            <a:r>
              <a:rPr lang="en-US" dirty="0" smtClean="0"/>
              <a:t>or a new, unaltered </a:t>
            </a:r>
            <a:r>
              <a:rPr lang="en-US" i="1" dirty="0" smtClean="0"/>
              <a:t>Athlete Release Form </a:t>
            </a:r>
            <a:r>
              <a:rPr lang="en-US" dirty="0" smtClean="0"/>
              <a:t>is received by the State office.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ALL guidelines on the </a:t>
            </a:r>
            <a:r>
              <a:rPr lang="en-US" i="1" dirty="0" smtClean="0"/>
              <a:t>EMCR Form </a:t>
            </a:r>
            <a:r>
              <a:rPr lang="en-US" dirty="0" smtClean="0"/>
              <a:t>must be followed.  Please ensure the athlete and/or their parent/guardians are aware of the guidelines if they submit an </a:t>
            </a:r>
            <a:r>
              <a:rPr lang="en-US" i="1" dirty="0" smtClean="0"/>
              <a:t>EMCR Form</a:t>
            </a:r>
            <a:r>
              <a:rPr lang="en-US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17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999535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the </a:t>
            </a:r>
            <a:r>
              <a:rPr lang="en-US" i="1" dirty="0" smtClean="0"/>
              <a:t>EMCR Form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976846"/>
            <a:ext cx="7624127" cy="422869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If an athlete is restricted from participation in an event due to a lack of the </a:t>
            </a:r>
            <a:r>
              <a:rPr lang="en-US" i="1" dirty="0" smtClean="0"/>
              <a:t>EMCR Form </a:t>
            </a:r>
            <a:r>
              <a:rPr lang="en-US" dirty="0" smtClean="0"/>
              <a:t>on file, they must either submit the form or a new unaltered </a:t>
            </a:r>
            <a:r>
              <a:rPr lang="en-US" i="1" dirty="0" smtClean="0"/>
              <a:t>Athlete Release Form </a:t>
            </a:r>
            <a:r>
              <a:rPr lang="en-US" dirty="0" smtClean="0"/>
              <a:t>one week following the event entry deadline to be eligible for competition.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Wisconsin </a:t>
            </a:r>
            <a:r>
              <a:rPr lang="en-US" dirty="0"/>
              <a:t>law only allows refusal of emergency medical care in a life threatening situation if a DNR or Advanced Directive is presented.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18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03659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Deadline Date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037" y="1925515"/>
            <a:ext cx="7403001" cy="428002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/>
              <a:t>Requests for exceptions to missed medical deadlines must </a:t>
            </a:r>
            <a:r>
              <a:rPr lang="en-US" sz="2100" dirty="0"/>
              <a:t>be received no later than 7 days before the event registration </a:t>
            </a:r>
            <a:r>
              <a:rPr lang="en-US" sz="2100" dirty="0" smtClean="0"/>
              <a:t>deadline.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/>
              <a:t>Request forms must be obtained from, and submitted to, Samantha Sotelo, Athlete Records Manager.</a:t>
            </a:r>
            <a:endParaRPr lang="en-US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/>
              <a:t>Current </a:t>
            </a:r>
            <a:r>
              <a:rPr lang="en-US" sz="2100" dirty="0"/>
              <a:t>paperwork for the athlete must have already been submitted or be submitted along with </a:t>
            </a:r>
            <a:r>
              <a:rPr lang="en-US" sz="2100" smtClean="0"/>
              <a:t>the request. </a:t>
            </a:r>
            <a:r>
              <a:rPr lang="en-US" sz="2100" dirty="0"/>
              <a:t>This includes the Athlete Registration Form, Athlete Release Form and Physical Exam page. Requests submitted without paperwork or incomplete paperwork will not be </a:t>
            </a:r>
            <a:r>
              <a:rPr lang="en-US" sz="2100" dirty="0" smtClean="0"/>
              <a:t>considered.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19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1306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new for 2022-2023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2013438"/>
            <a:ext cx="7447695" cy="44573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Several sports have changed seasons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New Medical Deadlines (see page 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Online Athlete Paperwork</a:t>
            </a:r>
          </a:p>
          <a:p>
            <a:pPr marL="0" indent="0"/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17991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Medical Deadlines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2037806"/>
            <a:ext cx="7136447" cy="4167732"/>
          </a:xfrm>
        </p:spPr>
        <p:txBody>
          <a:bodyPr/>
          <a:lstStyle/>
          <a:p>
            <a:r>
              <a:rPr lang="en-US" dirty="0" smtClean="0"/>
              <a:t>Once </a:t>
            </a:r>
            <a:r>
              <a:rPr lang="en-US" dirty="0"/>
              <a:t>the medical and r</a:t>
            </a:r>
            <a:r>
              <a:rPr lang="en-US" dirty="0" smtClean="0"/>
              <a:t>elease </a:t>
            </a:r>
            <a:r>
              <a:rPr lang="en-US" dirty="0"/>
              <a:t>forms are received by </a:t>
            </a:r>
            <a:r>
              <a:rPr lang="en-US" dirty="0" smtClean="0"/>
              <a:t>the State office, and an extension was not requested or approved, athletes may </a:t>
            </a:r>
            <a:r>
              <a:rPr lang="en-US" dirty="0"/>
              <a:t>practice for the rest of that sports season but cannot compete in any </a:t>
            </a:r>
            <a:r>
              <a:rPr lang="en-US" dirty="0" smtClean="0"/>
              <a:t>competitions </a:t>
            </a:r>
            <a:r>
              <a:rPr lang="en-US" dirty="0"/>
              <a:t>for that </a:t>
            </a:r>
            <a:r>
              <a:rPr lang="en-US" dirty="0" smtClean="0"/>
              <a:t>season (for new athletes) or beyond the date their current medical expires (for returning athletes).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20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85645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Athlete Rosters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98468"/>
            <a:ext cx="7588372" cy="430706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Updated </a:t>
            </a:r>
            <a:r>
              <a:rPr lang="en-US" sz="2400" dirty="0"/>
              <a:t>rosters are </a:t>
            </a:r>
            <a:r>
              <a:rPr lang="en-US" sz="2400" dirty="0" smtClean="0"/>
              <a:t>emailed </a:t>
            </a:r>
            <a:r>
              <a:rPr lang="en-US" sz="2400" dirty="0"/>
              <a:t>to </a:t>
            </a:r>
            <a:r>
              <a:rPr lang="en-US" sz="2400" dirty="0" smtClean="0"/>
              <a:t>programs every Wednesday and updated on the website every Friday afternoon.  Paper copies will be mailed upon request.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21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21105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Mailing and Email Addresses for Athlete Paperwork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81554"/>
            <a:ext cx="7474072" cy="4323984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/>
              <a:t>Athlete Registration, Health History, Physical Exam and Release Forms</a:t>
            </a:r>
          </a:p>
          <a:p>
            <a:pPr marL="638175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 smtClean="0"/>
              <a:t>Special Olympics Wisconsin, </a:t>
            </a:r>
            <a:r>
              <a:rPr lang="en-US" sz="1600" dirty="0" smtClean="0"/>
              <a:t>6582 Ronald </a:t>
            </a:r>
            <a:r>
              <a:rPr lang="en-US" sz="1600" smtClean="0"/>
              <a:t>Reagan Avenue, </a:t>
            </a:r>
            <a:r>
              <a:rPr lang="en-US" sz="1600" dirty="0" smtClean="0"/>
              <a:t>Madison, </a:t>
            </a:r>
            <a:r>
              <a:rPr lang="en-US" sz="1600" smtClean="0"/>
              <a:t>WI </a:t>
            </a:r>
            <a:r>
              <a:rPr lang="en-US" sz="1600" smtClean="0"/>
              <a:t>53704 </a:t>
            </a:r>
            <a:r>
              <a:rPr lang="en-US" sz="1600" b="1" dirty="0" smtClean="0"/>
              <a:t>or</a:t>
            </a:r>
          </a:p>
          <a:p>
            <a:pPr marL="638175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hlinkClick r:id="rId2"/>
              </a:rPr>
              <a:t>medicals@specialolympicswisconsin.org</a:t>
            </a:r>
            <a:r>
              <a:rPr lang="en-US" sz="16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COVID-19 Participant Release Forms and Communicable Disease Participant Waivers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600" dirty="0" smtClean="0"/>
              <a:t>Can be mailed to the address above </a:t>
            </a:r>
            <a:r>
              <a:rPr lang="en-US" sz="1600" b="1" dirty="0" smtClean="0"/>
              <a:t>or</a:t>
            </a:r>
            <a:endParaRPr lang="en-US" sz="1600" dirty="0"/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hlinkClick r:id="rId3"/>
              </a:rPr>
              <a:t>covid@specialolympicswisconsin.org</a:t>
            </a:r>
            <a:r>
              <a:rPr lang="en-US" sz="1600" dirty="0" smtClean="0"/>
              <a:t> </a:t>
            </a:r>
            <a:r>
              <a:rPr lang="en-US" sz="1600" b="1" dirty="0" smtClean="0"/>
              <a:t>or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+mj-lt"/>
              </a:rPr>
              <a:t>Can be completed online at the Return to Play </a:t>
            </a:r>
            <a:r>
              <a:rPr lang="en-US" sz="1600" dirty="0" smtClean="0"/>
              <a:t>During COVID-19 page</a:t>
            </a:r>
            <a:r>
              <a:rPr lang="en-US" sz="1600" dirty="0" smtClean="0">
                <a:latin typeface="+mj-lt"/>
              </a:rPr>
              <a:t> under “Return to Play Forms” or at the bottom of the Become an Athlete page</a:t>
            </a:r>
            <a:endParaRPr lang="en-US" sz="22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22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23308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Reminders…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81050"/>
            <a:ext cx="7912100" cy="432448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Athlete medical and release forms must </a:t>
            </a:r>
            <a:r>
              <a:rPr lang="en-US" sz="2400" dirty="0"/>
              <a:t>be </a:t>
            </a:r>
            <a:r>
              <a:rPr lang="en-US" sz="2400" dirty="0" smtClean="0"/>
              <a:t>postmarked and </a:t>
            </a:r>
            <a:r>
              <a:rPr lang="en-US" sz="2400" dirty="0"/>
              <a:t>correctly completed by the </a:t>
            </a:r>
            <a:r>
              <a:rPr lang="en-US" sz="2400" dirty="0" smtClean="0"/>
              <a:t>medical deadline </a:t>
            </a:r>
            <a:r>
              <a:rPr lang="en-US" sz="2400" dirty="0"/>
              <a:t>for the </a:t>
            </a:r>
            <a:r>
              <a:rPr lang="en-US" sz="2400" dirty="0" smtClean="0"/>
              <a:t>sport </a:t>
            </a:r>
            <a:r>
              <a:rPr lang="en-US" sz="2400" dirty="0"/>
              <a:t>the athlete is participating </a:t>
            </a:r>
            <a:r>
              <a:rPr lang="en-US" sz="2400" dirty="0" smtClean="0"/>
              <a:t>in.  Forms that are emailed must be correctly completed and sent by 11:59pm on the medical deadline.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Medical restrictions do NOT have to be lifted by the medical deadline </a:t>
            </a:r>
            <a:r>
              <a:rPr lang="en-US" sz="2400" dirty="0" smtClean="0"/>
              <a:t>date.  However</a:t>
            </a:r>
            <a:r>
              <a:rPr lang="en-US" sz="2400" dirty="0"/>
              <a:t>, they MUST be lifted one week following the event entry </a:t>
            </a:r>
            <a:r>
              <a:rPr lang="en-US" sz="2400" dirty="0" smtClean="0"/>
              <a:t>deadline.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Letters from medical examiners that lift athlete restrictions CAN </a:t>
            </a:r>
            <a:r>
              <a:rPr lang="en-US" sz="2400" dirty="0"/>
              <a:t>be faxed </a:t>
            </a:r>
            <a:r>
              <a:rPr lang="en-US" sz="2400" dirty="0" smtClean="0"/>
              <a:t>to </a:t>
            </a:r>
            <a:r>
              <a:rPr lang="en-US" sz="2400" dirty="0"/>
              <a:t>the </a:t>
            </a:r>
            <a:r>
              <a:rPr lang="en-US" sz="2400" dirty="0" smtClean="0"/>
              <a:t>State office.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23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49084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Reminders…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4" y="1924594"/>
            <a:ext cx="7371578" cy="428094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Athlete paperwork expires three </a:t>
            </a:r>
            <a:r>
              <a:rPr lang="en-US" sz="2400" dirty="0"/>
              <a:t>years </a:t>
            </a:r>
            <a:r>
              <a:rPr lang="en-US" sz="2400" dirty="0" smtClean="0"/>
              <a:t>from the exam date. If </a:t>
            </a:r>
            <a:r>
              <a:rPr lang="en-US" sz="2400" dirty="0"/>
              <a:t>an athlete needs </a:t>
            </a:r>
            <a:r>
              <a:rPr lang="en-US" sz="2400" dirty="0" smtClean="0"/>
              <a:t>new paperwork but </a:t>
            </a:r>
            <a:r>
              <a:rPr lang="en-US" sz="2400" dirty="0"/>
              <a:t>their insurance/MA does not allow for another physical, the athlete can have the </a:t>
            </a:r>
            <a:r>
              <a:rPr lang="en-US" sz="2400" dirty="0" smtClean="0"/>
              <a:t>medical examiner write </a:t>
            </a:r>
            <a:r>
              <a:rPr lang="en-US" sz="2400" dirty="0"/>
              <a:t>the date of the last physical exam on the </a:t>
            </a:r>
            <a:r>
              <a:rPr lang="en-US" sz="2400" dirty="0" smtClean="0"/>
              <a:t>form.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Please provide the Athlete Records Manager your most current email address, as roster updates and other important reminders are sent at the end of every week.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24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70203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Management Portal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Athlete Medical Search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View your program’s entire roster, which is updated every Friday afternoon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Agency Management – Tools and Resources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Download and print forms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Agency Management – Best Practices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Athlete Medical Records PowerPoint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25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21819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Potpourri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741488"/>
            <a:ext cx="7824424" cy="4464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 athlete must be 8 years old by the medical deadline date for the sport in which they are participating in order to be eligible for that </a:t>
            </a:r>
            <a:r>
              <a:rPr lang="en-US" sz="2400" dirty="0" smtClean="0"/>
              <a:t>sport’s competitions.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someone other than the </a:t>
            </a:r>
            <a:r>
              <a:rPr lang="en-US" sz="2400" dirty="0" smtClean="0"/>
              <a:t>Local Program </a:t>
            </a:r>
            <a:r>
              <a:rPr lang="en-US" sz="2400" dirty="0"/>
              <a:t>Manager is responsible for your athletes’ medicals, please let </a:t>
            </a:r>
            <a:r>
              <a:rPr lang="en-US" sz="2400" dirty="0" smtClean="0"/>
              <a:t>us know.  </a:t>
            </a:r>
            <a:r>
              <a:rPr lang="en-US" sz="2400" dirty="0"/>
              <a:t>They MUST be a registered class A volunteer</a:t>
            </a:r>
            <a:r>
              <a:rPr lang="en-US" sz="2400" dirty="0" smtClean="0"/>
              <a:t>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Questions?  Samantha Sotelo, Athlete Records Manager, (608) 442-5677 or </a:t>
            </a:r>
            <a:r>
              <a:rPr lang="en-US" sz="2400" dirty="0" smtClean="0">
                <a:hlinkClick r:id="rId2"/>
              </a:rPr>
              <a:t>ssotelo@specialolympicswisconsin.org</a:t>
            </a:r>
            <a:r>
              <a:rPr lang="en-US" sz="2400" dirty="0" smtClean="0"/>
              <a:t> 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26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5022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28798"/>
            <a:ext cx="7912100" cy="440653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Athletes, parents and guardians with a valid email address on file will receive medical deadline reminders 6 weeks prior to every deadline if athlete paperwork needs renewal.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Athletes and their parents, guardians and/or caregivers can </a:t>
            </a:r>
            <a:r>
              <a:rPr lang="en-US" sz="2200" dirty="0"/>
              <a:t>check </a:t>
            </a:r>
            <a:r>
              <a:rPr lang="en-US" sz="2200" dirty="0" smtClean="0"/>
              <a:t>when paperwork expires online.</a:t>
            </a:r>
            <a:endParaRPr lang="en-US" sz="2200" dirty="0"/>
          </a:p>
          <a:p>
            <a:pPr marL="752475" lvl="2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To </a:t>
            </a:r>
            <a:r>
              <a:rPr lang="en-US" sz="2000" dirty="0"/>
              <a:t>view </a:t>
            </a:r>
            <a:r>
              <a:rPr lang="en-US" sz="2000" dirty="0" smtClean="0"/>
              <a:t>when paperwork expires, the athlete’s last </a:t>
            </a:r>
            <a:r>
              <a:rPr lang="en-US" sz="2000" dirty="0"/>
              <a:t>name and 8-digit DOB in the </a:t>
            </a:r>
            <a:r>
              <a:rPr lang="en-US" sz="2000" dirty="0" smtClean="0"/>
              <a:t>format MM/DD/YYYY should be entered at the </a:t>
            </a:r>
            <a:r>
              <a:rPr lang="en-US" sz="2000" dirty="0"/>
              <a:t>following link: </a:t>
            </a:r>
            <a:r>
              <a:rPr lang="en-US" sz="2000" dirty="0">
                <a:hlinkClick r:id="rId2"/>
              </a:rPr>
              <a:t>http://www.specialolympicswisconsin.org/athlete-medical-info</a:t>
            </a:r>
            <a:r>
              <a:rPr lang="en-US" sz="2000" dirty="0" smtClean="0">
                <a:hlinkClick r:id="rId2"/>
              </a:rPr>
              <a:t>/</a:t>
            </a:r>
            <a:r>
              <a:rPr lang="en-US" sz="2000" dirty="0" smtClean="0"/>
              <a:t> 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27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17118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354" y="1645493"/>
            <a:ext cx="7773293" cy="1470049"/>
          </a:xfrm>
        </p:spPr>
        <p:txBody>
          <a:bodyPr/>
          <a:lstStyle/>
          <a:p>
            <a:pPr algn="ctr"/>
            <a:r>
              <a:rPr lang="en-US" sz="5400" dirty="0" smtClean="0"/>
              <a:t>Thank you for all you do!</a:t>
            </a:r>
            <a:endParaRPr lang="en-US" sz="54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354" y="3170863"/>
            <a:ext cx="5543510" cy="16969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28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80666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Medical Deadlines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2013438"/>
            <a:ext cx="7447695" cy="44573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October 1 – Bowling and Volleyball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January 1 – Alpine, Cross Country and Snowshoe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February 1 – Basketball and Swimming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April 15 – Athletics (Track &amp; Field), Soccer, Corn hole, Tennis, Gymnastics and Powerlifting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July 1 - Golf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July 15 – Softball, Flag Football and Bocce</a:t>
            </a:r>
            <a:endParaRPr lang="en-US" sz="2600" dirty="0" smtClean="0">
              <a:solidFill>
                <a:srgbClr val="FF0000"/>
              </a:solidFill>
            </a:endParaRPr>
          </a:p>
          <a:p>
            <a:pPr marL="0" indent="0"/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3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err="1" smtClean="0">
                <a:solidFill>
                  <a:srgbClr val="2E3333"/>
                </a:solidFill>
                <a:latin typeface="Ubuntu"/>
                <a:cs typeface="Ubuntu"/>
              </a:rPr>
              <a:t>Speial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 Olympics</a:t>
            </a:r>
          </a:p>
        </p:txBody>
      </p:sp>
    </p:spTree>
    <p:extLst>
      <p:ext uri="{BB962C8B-B14F-4D97-AF65-F5344CB8AC3E}">
        <p14:creationId xmlns:p14="http://schemas.microsoft.com/office/powerpoint/2010/main" val="2452104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Athlete Paperwork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2013438"/>
            <a:ext cx="7447695" cy="44573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Athletes, Parents and Guardians may complete the athlete paperwork online – the link can be found at the bottom of the Become an Athlete page.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forms will be sent to SOWI via DocuSign.  The athlete, parent or guardian will be prompted to print, complete and send in the Physical Exam page separately.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athlete’s record will not be updated until all forms are received.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4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err="1" smtClean="0">
                <a:solidFill>
                  <a:srgbClr val="2E3333"/>
                </a:solidFill>
                <a:latin typeface="Ubuntu"/>
                <a:cs typeface="Ubuntu"/>
              </a:rPr>
              <a:t>Speial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 Olympics</a:t>
            </a:r>
          </a:p>
        </p:txBody>
      </p:sp>
    </p:spTree>
    <p:extLst>
      <p:ext uri="{BB962C8B-B14F-4D97-AF65-F5344CB8AC3E}">
        <p14:creationId xmlns:p14="http://schemas.microsoft.com/office/powerpoint/2010/main" val="309211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 smtClean="0"/>
              <a:t>Athlete Registration </a:t>
            </a:r>
            <a:r>
              <a:rPr lang="en-US" i="1" dirty="0"/>
              <a:t>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72342"/>
            <a:ext cx="7249658" cy="433319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Requests information </a:t>
            </a:r>
            <a:r>
              <a:rPr lang="en-US" dirty="0" smtClean="0"/>
              <a:t>such as address</a:t>
            </a:r>
            <a:r>
              <a:rPr lang="en-US" dirty="0"/>
              <a:t>, parent/guardian contact information, </a:t>
            </a:r>
            <a:r>
              <a:rPr lang="en-US" dirty="0" smtClean="0"/>
              <a:t>insurance information,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5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797384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Athlete Medical Form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28800"/>
            <a:ext cx="7685087" cy="43767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Will be </a:t>
            </a:r>
            <a:r>
              <a:rPr lang="en-US" sz="2200" dirty="0"/>
              <a:t>accepted from another state program as long as </a:t>
            </a:r>
            <a:r>
              <a:rPr lang="en-US" sz="2200" dirty="0" smtClean="0"/>
              <a:t>it is the July 2017 version or later and no alterations have been made.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Pages 1-2: Health History </a:t>
            </a:r>
            <a:r>
              <a:rPr lang="en-US" sz="2200" dirty="0" smtClean="0"/>
              <a:t>section.  To be completed by the athlete/parent/guardian.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Page 3: Physical Exam.  Must be completed and signed by a licensed medical professional (M.D., D.O., N.P. or P.A</a:t>
            </a:r>
            <a:r>
              <a:rPr lang="en-US" sz="2200" dirty="0" smtClean="0"/>
              <a:t>.).  Medical is valid for 3 years from the date of exam listed next to examiner’s signature.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Page 4: Should be completed if an athlete’s participation is restricted and a follow-up exam is required.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6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24037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Athlete Medical Form </a:t>
            </a:r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2002970"/>
            <a:ext cx="7912100" cy="420256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 current WIAA physical form </a:t>
            </a:r>
            <a:r>
              <a:rPr lang="en-US" sz="2800" dirty="0" smtClean="0"/>
              <a:t>is accepted </a:t>
            </a:r>
            <a:r>
              <a:rPr lang="en-US" sz="2800" dirty="0"/>
              <a:t>in lieu of </a:t>
            </a:r>
            <a:r>
              <a:rPr lang="en-US" sz="2800" dirty="0" smtClean="0"/>
              <a:t>page 3 of the </a:t>
            </a:r>
            <a:r>
              <a:rPr lang="en-US" sz="2800" i="1" dirty="0"/>
              <a:t>Athlete Medical Form</a:t>
            </a:r>
            <a:r>
              <a:rPr lang="en-US" sz="2800" dirty="0"/>
              <a:t>.  The WIAA physical form is good for three years from the date of the </a:t>
            </a:r>
            <a:r>
              <a:rPr lang="en-US" sz="2800" dirty="0" smtClean="0"/>
              <a:t>exam.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7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07969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Athlete Medical Form </a:t>
            </a:r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2020388"/>
            <a:ext cx="7912100" cy="4185149"/>
          </a:xfrm>
        </p:spPr>
        <p:txBody>
          <a:bodyPr/>
          <a:lstStyle/>
          <a:p>
            <a:r>
              <a:rPr lang="en-US" sz="2200" dirty="0" smtClean="0"/>
              <a:t>Medical forms will </a:t>
            </a:r>
            <a:r>
              <a:rPr lang="en-US" sz="2200" dirty="0"/>
              <a:t>not be processed for the following reasons</a:t>
            </a:r>
            <a:r>
              <a:rPr lang="en-US" sz="22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The current version of the </a:t>
            </a:r>
            <a:r>
              <a:rPr lang="en-US" sz="2200" i="1" dirty="0" smtClean="0"/>
              <a:t>Athlete Release Form </a:t>
            </a:r>
            <a:r>
              <a:rPr lang="en-US" sz="2200" dirty="0" smtClean="0"/>
              <a:t>has not been submitted for new athletes AND returning athletes when they renew their medical information.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The athlete medical </a:t>
            </a:r>
            <a:r>
              <a:rPr lang="en-US" sz="2200" dirty="0"/>
              <a:t>is not </a:t>
            </a:r>
            <a:r>
              <a:rPr lang="en-US" sz="2200" dirty="0" smtClean="0"/>
              <a:t>the current </a:t>
            </a:r>
            <a:r>
              <a:rPr lang="en-US" sz="2200" i="1" dirty="0" smtClean="0"/>
              <a:t>Athlete </a:t>
            </a:r>
            <a:r>
              <a:rPr lang="en-US" sz="2200" i="1" dirty="0"/>
              <a:t>Medical Form </a:t>
            </a:r>
            <a:r>
              <a:rPr lang="en-US" sz="2200" dirty="0"/>
              <a:t>or a current WIAA physical </a:t>
            </a:r>
            <a:r>
              <a:rPr lang="en-US" sz="2200" dirty="0" smtClean="0"/>
              <a:t>form.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The form is faxed to the </a:t>
            </a:r>
            <a:r>
              <a:rPr lang="en-US" sz="2200" dirty="0" smtClean="0"/>
              <a:t>State office – </a:t>
            </a:r>
            <a:r>
              <a:rPr lang="en-US" sz="2200" dirty="0"/>
              <a:t>however, forms that have been faxed back and forth to a doctor’s office but are </a:t>
            </a:r>
            <a:r>
              <a:rPr lang="en-US" sz="2200" dirty="0" smtClean="0"/>
              <a:t>then </a:t>
            </a:r>
            <a:r>
              <a:rPr lang="en-US" sz="2200" b="1" dirty="0" smtClean="0"/>
              <a:t>mailed</a:t>
            </a:r>
            <a:r>
              <a:rPr lang="en-US" sz="2200" dirty="0" smtClean="0"/>
              <a:t> or </a:t>
            </a:r>
            <a:r>
              <a:rPr lang="en-US" sz="2200" b="1" dirty="0" smtClean="0"/>
              <a:t>emailed</a:t>
            </a:r>
            <a:r>
              <a:rPr lang="en-US" sz="2200" dirty="0" smtClean="0"/>
              <a:t> to </a:t>
            </a:r>
            <a:r>
              <a:rPr lang="en-US" sz="2200" dirty="0"/>
              <a:t>the </a:t>
            </a:r>
            <a:r>
              <a:rPr lang="en-US" sz="2200" dirty="0" smtClean="0"/>
              <a:t>State office </a:t>
            </a:r>
            <a:r>
              <a:rPr lang="en-US" sz="2200" u="sng" dirty="0" smtClean="0"/>
              <a:t>are</a:t>
            </a:r>
            <a:r>
              <a:rPr lang="en-US" sz="2200" dirty="0" smtClean="0"/>
              <a:t> acceptable</a:t>
            </a:r>
            <a:endParaRPr lang="en-US" sz="2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8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68042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</a:t>
            </a:r>
            <a:r>
              <a:rPr lang="en-US" i="1" dirty="0" smtClean="0"/>
              <a:t>Athlete Medical Form </a:t>
            </a:r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46216"/>
            <a:ext cx="7051823" cy="435932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Physical exam section is </a:t>
            </a:r>
            <a:r>
              <a:rPr lang="en-US" sz="2400" dirty="0"/>
              <a:t>blank – we cannot process forms that have notes attached instead of this section being </a:t>
            </a:r>
            <a:r>
              <a:rPr lang="en-US" sz="2400" dirty="0" smtClean="0"/>
              <a:t>completed.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medical examiner’s signature is </a:t>
            </a:r>
            <a:r>
              <a:rPr lang="en-US" sz="2400" dirty="0" smtClean="0"/>
              <a:t>missing.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exam date is missing.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Restrictions or medical examiner’s comments are </a:t>
            </a:r>
            <a:r>
              <a:rPr lang="en-US" sz="2400" dirty="0" smtClean="0"/>
              <a:t>unclear.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medical was not signed by an M.D., D.O., N.P. or P.A.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9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96119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2193</TotalTime>
  <Words>1833</Words>
  <Application>Microsoft Office PowerPoint</Application>
  <PresentationFormat>On-screen Show (4:3)</PresentationFormat>
  <Paragraphs>134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MS PGothic</vt:lpstr>
      <vt:lpstr>Arial</vt:lpstr>
      <vt:lpstr>Calibri</vt:lpstr>
      <vt:lpstr>Gill Sans</vt:lpstr>
      <vt:lpstr>Helvetica Neue</vt:lpstr>
      <vt:lpstr>Ubuntu</vt:lpstr>
      <vt:lpstr>Ubuntu Light</vt:lpstr>
      <vt:lpstr>ヒラギノ角ゴ ProN W3</vt:lpstr>
      <vt:lpstr>SO_AP_Presentation</vt:lpstr>
      <vt:lpstr>Body White copy</vt:lpstr>
      <vt:lpstr>Athlete Medical Records</vt:lpstr>
      <vt:lpstr>What’s new for 2022-2023 </vt:lpstr>
      <vt:lpstr>New Medical Deadlines </vt:lpstr>
      <vt:lpstr>Online Athlete Paperwork </vt:lpstr>
      <vt:lpstr>The Athlete Registration Form</vt:lpstr>
      <vt:lpstr>The Athlete Medical Form</vt:lpstr>
      <vt:lpstr>The Athlete Medical Form cont…</vt:lpstr>
      <vt:lpstr>Athlete Medical Form Errors</vt:lpstr>
      <vt:lpstr>More Athlete Medical Form Errors</vt:lpstr>
      <vt:lpstr>The Athlete Release Form</vt:lpstr>
      <vt:lpstr>Athlete Release Form Errors</vt:lpstr>
      <vt:lpstr>Athlete Likeness Release for Sponsors</vt:lpstr>
      <vt:lpstr>The COVID-19 Participant Release Form</vt:lpstr>
      <vt:lpstr>The Communicable Disease Participant Waiver</vt:lpstr>
      <vt:lpstr>Athletes with Down Syndrome – Medical Restrictions</vt:lpstr>
      <vt:lpstr>The AAI Special Release Form</vt:lpstr>
      <vt:lpstr>The Emergency Medical Care Refusal Form</vt:lpstr>
      <vt:lpstr>More on the EMCR Form</vt:lpstr>
      <vt:lpstr>Medical Deadline Date Exceptions</vt:lpstr>
      <vt:lpstr>Missing Medical Deadlines </vt:lpstr>
      <vt:lpstr>Athlete Rosters</vt:lpstr>
      <vt:lpstr>Mailing and Email Addresses for Athlete Paperwork</vt:lpstr>
      <vt:lpstr>Some Reminders…</vt:lpstr>
      <vt:lpstr>More Reminders…</vt:lpstr>
      <vt:lpstr>Agency Management Portal</vt:lpstr>
      <vt:lpstr>Potpourri</vt:lpstr>
      <vt:lpstr>Finally…</vt:lpstr>
      <vt:lpstr>Thank you for all you do!</vt:lpstr>
    </vt:vector>
  </TitlesOfParts>
  <Company>Zero-G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Kaylor Wiedenbeck</cp:lastModifiedBy>
  <cp:revision>173</cp:revision>
  <cp:lastPrinted>2017-03-01T18:46:45Z</cp:lastPrinted>
  <dcterms:created xsi:type="dcterms:W3CDTF">2012-07-11T16:39:32Z</dcterms:created>
  <dcterms:modified xsi:type="dcterms:W3CDTF">2023-09-29T17:22:36Z</dcterms:modified>
</cp:coreProperties>
</file>