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4" r:id="rId1"/>
    <p:sldMasterId id="2147483723" r:id="rId2"/>
  </p:sldMasterIdLst>
  <p:notesMasterIdLst>
    <p:notesMasterId r:id="rId30"/>
  </p:notesMasterIdLst>
  <p:handoutMasterIdLst>
    <p:handoutMasterId r:id="rId31"/>
  </p:handoutMasterIdLst>
  <p:sldIdLst>
    <p:sldId id="256" r:id="rId3"/>
    <p:sldId id="290" r:id="rId4"/>
    <p:sldId id="300" r:id="rId5"/>
    <p:sldId id="301" r:id="rId6"/>
    <p:sldId id="292" r:id="rId7"/>
    <p:sldId id="303" r:id="rId8"/>
    <p:sldId id="302" r:id="rId9"/>
    <p:sldId id="280" r:id="rId10"/>
    <p:sldId id="281" r:id="rId11"/>
    <p:sldId id="270" r:id="rId12"/>
    <p:sldId id="279" r:id="rId13"/>
    <p:sldId id="294" r:id="rId14"/>
    <p:sldId id="296" r:id="rId15"/>
    <p:sldId id="278" r:id="rId16"/>
    <p:sldId id="287" r:id="rId17"/>
    <p:sldId id="284" r:id="rId18"/>
    <p:sldId id="285" r:id="rId19"/>
    <p:sldId id="272" r:id="rId20"/>
    <p:sldId id="282" r:id="rId21"/>
    <p:sldId id="276" r:id="rId22"/>
    <p:sldId id="298" r:id="rId23"/>
    <p:sldId id="273" r:id="rId24"/>
    <p:sldId id="274" r:id="rId25"/>
    <p:sldId id="286" r:id="rId26"/>
    <p:sldId id="275" r:id="rId27"/>
    <p:sldId id="291" r:id="rId28"/>
    <p:sldId id="295" r:id="rId29"/>
  </p:sldIdLst>
  <p:sldSz cx="9144000" cy="6858000" type="screen4x3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18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222421"/>
    <a:srgbClr val="2E3333"/>
    <a:srgbClr val="1A1A16"/>
    <a:srgbClr val="1A1A10"/>
    <a:srgbClr val="16151E"/>
    <a:srgbClr val="292511"/>
    <a:srgbClr val="000000"/>
    <a:srgbClr val="FF5517"/>
    <a:srgbClr val="FF79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00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42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01" d="100"/>
          <a:sy n="101" d="100"/>
        </p:scale>
        <p:origin x="-3232" y="-120"/>
      </p:cViewPr>
      <p:guideLst>
        <p:guide orient="horz" pos="2909"/>
        <p:guide pos="218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64D70A94-535E-A242-8751-E65D819C19D3}" type="datetimeFigureOut">
              <a:rPr lang="en-US" smtClean="0"/>
              <a:pPr/>
              <a:t>9/15/2023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97442F98-C731-A94C-AA10-6D9C96A04D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05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31A25BBB-A885-FB47-A586-C46B257BEE92}" type="datetimeFigureOut">
              <a:rPr lang="en-US" smtClean="0"/>
              <a:pPr/>
              <a:t>9/15/2023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036B4B2F-0019-C942-9AE2-8EB4A07943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320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1150622"/>
            <a:ext cx="7773293" cy="1470049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4703" y="2973325"/>
            <a:ext cx="6400354" cy="1752451"/>
          </a:xfrm>
        </p:spPr>
        <p:txBody>
          <a:bodyPr/>
          <a:lstStyle>
            <a:lvl1pPr marL="0" indent="0" algn="l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 smtClean="0"/>
              <a:t>Click to edit Master subtitle style</a:t>
            </a:r>
            <a:endParaRPr lang="en-US" dirty="0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15435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80949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45064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834944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1534791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174379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1534791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174379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14778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4226246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50957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826519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1910081"/>
            <a:ext cx="5111130" cy="42156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910081"/>
            <a:ext cx="3008189" cy="4215684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2399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8F6C85-62F1-2E45-BAF4-9247EEFC73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6917" y="221921"/>
            <a:ext cx="8791061" cy="6436217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 smtClean="0">
                <a:sym typeface="Ubuntu" charset="0"/>
              </a:rPr>
              <a:t>Drag picture to placeholder or click icon to add</a:t>
            </a:r>
            <a:endParaRPr lang="en-US" noProof="0" smtClean="0">
              <a:sym typeface="Ubuntu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743" y="5084341"/>
            <a:ext cx="6875132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0743" y="5757637"/>
            <a:ext cx="6891759" cy="616450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520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958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89" y="2600179"/>
            <a:ext cx="7772176" cy="1361777"/>
          </a:xfrm>
        </p:spPr>
        <p:txBody>
          <a:bodyPr/>
          <a:lstStyle>
            <a:lvl1pPr algn="l">
              <a:defRPr sz="28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89" y="1099991"/>
            <a:ext cx="7772176" cy="1500188"/>
          </a:xfrm>
        </p:spPr>
        <p:txBody>
          <a:bodyPr anchor="b"/>
          <a:lstStyle>
            <a:lvl1pPr marL="0" indent="0">
              <a:buNone/>
              <a:defRPr sz="1400"/>
            </a:lvl1pPr>
            <a:lvl2pPr marL="321457" indent="0">
              <a:buNone/>
              <a:defRPr sz="1300"/>
            </a:lvl2pPr>
            <a:lvl3pPr marL="642915" indent="0">
              <a:buNone/>
              <a:defRPr sz="1100"/>
            </a:lvl3pPr>
            <a:lvl4pPr marL="964372" indent="0">
              <a:buNone/>
              <a:defRPr sz="1000"/>
            </a:lvl4pPr>
            <a:lvl5pPr marL="1285829" indent="0">
              <a:buNone/>
              <a:defRPr sz="1000"/>
            </a:lvl5pPr>
            <a:lvl6pPr marL="1607287" indent="0">
              <a:buNone/>
              <a:defRPr sz="1000"/>
            </a:lvl6pPr>
            <a:lvl7pPr marL="1928744" indent="0">
              <a:buNone/>
              <a:defRPr sz="1000"/>
            </a:lvl7pPr>
            <a:lvl8pPr marL="2250201" indent="0">
              <a:buNone/>
              <a:defRPr sz="1000"/>
            </a:lvl8pPr>
            <a:lvl9pPr marL="2571659" indent="0">
              <a:buNone/>
              <a:defRPr sz="10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18790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91254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2246177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885765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2267025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906613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4071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10927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/ </a:t>
            </a:r>
            <a:r>
              <a:rPr lang="en-US" b="1" smtClean="0">
                <a:latin typeface="Helvetica Neue"/>
                <a:cs typeface="Helvetica Neue"/>
              </a:rPr>
              <a:t>storyful.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0435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116197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273472"/>
            <a:ext cx="5111130" cy="585229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435448"/>
            <a:ext cx="3008189" cy="469031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23253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635" y="4800824"/>
            <a:ext cx="5486177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35" y="612800"/>
            <a:ext cx="5486177" cy="4114354"/>
          </a:xfrm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 smtClean="0">
                <a:sym typeface="Ubuntu Light" charset="0"/>
              </a:rPr>
              <a:t>Drag picture to placeholder or click icon to add</a:t>
            </a:r>
            <a:endParaRPr lang="en-US" noProof="0" smtClean="0">
              <a:sym typeface="Ubuntu Ligh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635" y="5367859"/>
            <a:ext cx="5486177" cy="80478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1039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4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3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2374900"/>
            <a:ext cx="791210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 smtClean="0">
                <a:sym typeface="Ubuntu Light" charset="0"/>
              </a:rPr>
              <a:t>Click to edit Master text styles</a:t>
            </a:r>
          </a:p>
          <a:p>
            <a:pPr lvl="1"/>
            <a:r>
              <a:rPr lang="ga-IE" smtClean="0">
                <a:sym typeface="Ubuntu Light" charset="0"/>
              </a:rPr>
              <a:t>Second level</a:t>
            </a:r>
          </a:p>
          <a:p>
            <a:pPr lvl="2"/>
            <a:r>
              <a:rPr lang="ga-IE" smtClean="0">
                <a:sym typeface="Ubuntu Light" charset="0"/>
              </a:rPr>
              <a:t>Third level</a:t>
            </a:r>
          </a:p>
          <a:p>
            <a:pPr lvl="3"/>
            <a:r>
              <a:rPr lang="ga-IE" smtClean="0">
                <a:sym typeface="Ubuntu Light" charset="0"/>
              </a:rPr>
              <a:t>Fourth level</a:t>
            </a:r>
          </a:p>
          <a:p>
            <a:pPr lvl="4"/>
            <a:r>
              <a:rPr lang="ga-IE" smtClean="0">
                <a:sym typeface="Ubuntu Light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482600"/>
            <a:ext cx="7902575" cy="119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 smtClean="0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1028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7" y="6446156"/>
            <a:ext cx="3630637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 spc="2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dirty="0">
              <a:latin typeface="Ubuntu"/>
              <a:cs typeface="Ubuntu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5900" spc="-100">
          <a:solidFill>
            <a:srgbClr val="FFFFFF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1pPr>
      <a:lvl2pPr marL="522288" indent="-20002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2pPr>
      <a:lvl3pPr marL="803275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3pPr>
      <a:lvl4pPr marL="1123950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4pPr>
      <a:lvl5pPr marL="1446213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5pPr>
      <a:lvl6pPr marL="321457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6pPr>
      <a:lvl7pPr marL="64291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7pPr>
      <a:lvl8pPr marL="964372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8pPr>
      <a:lvl9pPr marL="1285829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741488"/>
            <a:ext cx="791210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 smtClean="0">
                <a:sym typeface="Ubuntu" charset="0"/>
              </a:rPr>
              <a:t>Click to edit Master text styles</a:t>
            </a:r>
          </a:p>
          <a:p>
            <a:pPr lvl="1"/>
            <a:r>
              <a:rPr lang="ga-IE" smtClean="0">
                <a:sym typeface="Ubuntu" charset="0"/>
              </a:rPr>
              <a:t>Second level</a:t>
            </a:r>
          </a:p>
          <a:p>
            <a:pPr lvl="2"/>
            <a:r>
              <a:rPr lang="ga-IE" smtClean="0">
                <a:sym typeface="Ubuntu" charset="0"/>
              </a:rPr>
              <a:t>Third level</a:t>
            </a:r>
          </a:p>
          <a:p>
            <a:pPr lvl="3"/>
            <a:r>
              <a:rPr lang="ga-IE" smtClean="0">
                <a:sym typeface="Ubuntu" charset="0"/>
              </a:rPr>
              <a:t>Fourth level</a:t>
            </a:r>
          </a:p>
          <a:p>
            <a:pPr lvl="4"/>
            <a:r>
              <a:rPr lang="ga-IE" smtClean="0">
                <a:sym typeface="Ubuntu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366713"/>
            <a:ext cx="7051823" cy="10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ga-IE" smtClean="0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2052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8" y="6470814"/>
            <a:ext cx="3498781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600" spc="-100">
          <a:solidFill>
            <a:schemeClr val="tx1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Ubuntu" charset="0"/>
        </a:defRPr>
      </a:lvl1pPr>
      <a:lvl2pPr marL="284163" indent="-28416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25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2pPr>
      <a:lvl3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3pPr>
      <a:lvl4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4pPr>
      <a:lvl5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5pPr>
      <a:lvl6pPr marL="857220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6pPr>
      <a:lvl7pPr marL="1178677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7pPr>
      <a:lvl8pPr marL="1500134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8pPr>
      <a:lvl9pPr marL="1821591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covid@specialolympicswisconsin.org" TargetMode="External"/><Relationship Id="rId2" Type="http://schemas.openxmlformats.org/officeDocument/2006/relationships/hyperlink" Target="mailto:medicals@specialolympicswisconsin.org" TargetMode="External"/><Relationship Id="rId1" Type="http://schemas.openxmlformats.org/officeDocument/2006/relationships/slideLayout" Target="../slideLayouts/slideLayout11.xml"/><Relationship Id="rId4" Type="http://schemas.openxmlformats.org/officeDocument/2006/relationships/hyperlink" Target="https://www.specialolympicswisconsin.org/athlete-medical-info/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mailto:ssotelo@specialolympicswisconsin.org" TargetMode="External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pecialolympicswisconsin.org/athlete-medical-info/" TargetMode="External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/>
              <a:t>Athlete Paperwork</a:t>
            </a:r>
            <a:endParaRPr lang="en-US" sz="5400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85354" y="3170863"/>
            <a:ext cx="5543510" cy="1696942"/>
          </a:xfrm>
        </p:spPr>
        <p:txBody>
          <a:bodyPr/>
          <a:lstStyle/>
          <a:p>
            <a:r>
              <a:rPr lang="en-US" dirty="0" smtClean="0"/>
              <a:t>Program Year 2023-2024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</a:t>
            </a:fld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94045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Athlete Release Form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038" y="2029098"/>
            <a:ext cx="7214824" cy="428965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The </a:t>
            </a:r>
            <a:r>
              <a:rPr lang="en-US" sz="2800" i="1" dirty="0"/>
              <a:t>Athlete Release Form</a:t>
            </a:r>
            <a:r>
              <a:rPr lang="en-US" sz="2800" dirty="0" smtClean="0"/>
              <a:t> needs to be completed for new athletes and when a current athlete renews their paperwork if they do not have the 2017, 2018 or 2021 version of the form on file.  (If unsure, just have them sign a new form)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10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35156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i="1" dirty="0" smtClean="0"/>
              <a:t>Athlete Release Form </a:t>
            </a:r>
            <a:r>
              <a:rPr lang="en-US" sz="3200" dirty="0" smtClean="0"/>
              <a:t>Errors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038" y="2133600"/>
            <a:ext cx="7518808" cy="4167732"/>
          </a:xfrm>
        </p:spPr>
        <p:txBody>
          <a:bodyPr/>
          <a:lstStyle/>
          <a:p>
            <a:r>
              <a:rPr lang="en-US" sz="2400" dirty="0" smtClean="0"/>
              <a:t>Athlete Release Forms will not </a:t>
            </a:r>
            <a:r>
              <a:rPr lang="en-US" sz="2400" dirty="0"/>
              <a:t>be processed if: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Any section is crossed </a:t>
            </a:r>
            <a:r>
              <a:rPr lang="en-US" sz="2400" dirty="0" smtClean="0"/>
              <a:t>out/altered.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There is no </a:t>
            </a:r>
            <a:r>
              <a:rPr lang="en-US" sz="2400" dirty="0" smtClean="0"/>
              <a:t>medical form on file.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 </a:t>
            </a:r>
            <a:r>
              <a:rPr lang="en-US" sz="2400" dirty="0"/>
              <a:t>adult athlete’s signature is missing if they are their own </a:t>
            </a:r>
            <a:r>
              <a:rPr lang="en-US" sz="2400" dirty="0" smtClean="0"/>
              <a:t>guardian.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signature of the parent/guardian is missing if the athlete is a minor/not their own </a:t>
            </a:r>
            <a:r>
              <a:rPr lang="en-US" sz="2400" dirty="0" smtClean="0"/>
              <a:t>guardian.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 form is faxed to the State office.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11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130871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Athlete Likeness Release for Sponsors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387" y="2100426"/>
            <a:ext cx="7912100" cy="44640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This form gives athletes the option to allow our sponsors to use their </a:t>
            </a:r>
            <a:r>
              <a:rPr lang="en-US" dirty="0" smtClean="0"/>
              <a:t>likeness for their own promotional purposes/materials.</a:t>
            </a:r>
            <a:r>
              <a:rPr lang="en-US" dirty="0"/>
              <a:t> 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This form is OPTIONAL.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12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993874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Communicable Disease Participant Waiver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039" y="1890344"/>
            <a:ext cx="7543676" cy="4404947"/>
          </a:xfrm>
        </p:spPr>
        <p:txBody>
          <a:bodyPr/>
          <a:lstStyle/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New form – looks different but same legal language.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Can </a:t>
            </a:r>
            <a:r>
              <a:rPr lang="en-US" sz="2400" dirty="0">
                <a:solidFill>
                  <a:schemeClr val="tx1"/>
                </a:solidFill>
              </a:rPr>
              <a:t>still be submitted electronically via google </a:t>
            </a:r>
            <a:r>
              <a:rPr lang="en-US" sz="2400" dirty="0" smtClean="0">
                <a:solidFill>
                  <a:schemeClr val="tx1"/>
                </a:solidFill>
              </a:rPr>
              <a:t>docs from the website.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Spanish </a:t>
            </a:r>
            <a:r>
              <a:rPr lang="en-US" sz="2400" dirty="0">
                <a:solidFill>
                  <a:schemeClr val="tx1"/>
                </a:solidFill>
              </a:rPr>
              <a:t>version is now </a:t>
            </a:r>
            <a:r>
              <a:rPr lang="en-US" sz="2400" dirty="0" smtClean="0">
                <a:solidFill>
                  <a:schemeClr val="tx1"/>
                </a:solidFill>
              </a:rPr>
              <a:t>available.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Current </a:t>
            </a:r>
            <a:r>
              <a:rPr lang="en-US" sz="2400" dirty="0">
                <a:solidFill>
                  <a:schemeClr val="tx1"/>
                </a:solidFill>
              </a:rPr>
              <a:t>athletes with a form on file do not need to submit a new </a:t>
            </a:r>
            <a:r>
              <a:rPr lang="en-US" sz="2400" dirty="0" smtClean="0">
                <a:solidFill>
                  <a:schemeClr val="tx1"/>
                </a:solidFill>
              </a:rPr>
              <a:t>form.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The </a:t>
            </a:r>
            <a:r>
              <a:rPr lang="en-US" sz="2400" dirty="0">
                <a:solidFill>
                  <a:schemeClr val="tx1"/>
                </a:solidFill>
              </a:rPr>
              <a:t>current form is still accepted.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Athletes will not be registered into competitions if the form has not been received by the State </a:t>
            </a:r>
            <a:r>
              <a:rPr lang="en-US" sz="2400" dirty="0"/>
              <a:t>o</a:t>
            </a:r>
            <a:r>
              <a:rPr lang="en-US" sz="2400" dirty="0" smtClean="0"/>
              <a:t>ffice.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13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81246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Athletes with Down Syndrome – Medical Restrictions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If the medical examiner indicates the athlete has neurological or physical findings that could be associated with atlantoaxial instability, then the Medical Referral Form (4th page of the new </a:t>
            </a:r>
            <a:r>
              <a:rPr lang="en-US" sz="2400" i="1" dirty="0"/>
              <a:t>Athlete Medical Form</a:t>
            </a:r>
            <a:r>
              <a:rPr lang="en-US" sz="2400" dirty="0"/>
              <a:t>) </a:t>
            </a:r>
            <a:r>
              <a:rPr lang="en-US" sz="2400" dirty="0" smtClean="0"/>
              <a:t>or the </a:t>
            </a:r>
            <a:r>
              <a:rPr lang="en-US" sz="2400" i="1" dirty="0" smtClean="0"/>
              <a:t>AAI Special Release Form </a:t>
            </a:r>
            <a:r>
              <a:rPr lang="en-US" sz="2400" dirty="0" smtClean="0"/>
              <a:t>must </a:t>
            </a:r>
            <a:r>
              <a:rPr lang="en-US" sz="2400" dirty="0"/>
              <a:t>be submitted to allow the athlete to participate in the following sports offered by Special Olympics </a:t>
            </a:r>
            <a:r>
              <a:rPr lang="en-US" sz="2400" dirty="0" smtClean="0"/>
              <a:t>Wisconsin: alpine skiing, butterfly stroke, diving start, football </a:t>
            </a:r>
            <a:r>
              <a:rPr lang="en-US" sz="2400" dirty="0"/>
              <a:t>(soccer) </a:t>
            </a:r>
            <a:r>
              <a:rPr lang="en-US" sz="2400" dirty="0" smtClean="0"/>
              <a:t>team, football </a:t>
            </a:r>
            <a:r>
              <a:rPr lang="en-US" sz="2400" dirty="0"/>
              <a:t>(soccer) </a:t>
            </a:r>
            <a:r>
              <a:rPr lang="en-US" sz="2400" dirty="0" smtClean="0"/>
              <a:t>skills, gymnastics </a:t>
            </a:r>
            <a:r>
              <a:rPr lang="en-US" sz="2400" dirty="0"/>
              <a:t>– </a:t>
            </a:r>
            <a:r>
              <a:rPr lang="en-US" sz="2400" dirty="0" smtClean="0"/>
              <a:t>artistic, powerlifting </a:t>
            </a:r>
            <a:r>
              <a:rPr lang="en-US" sz="2400" dirty="0"/>
              <a:t>(squat lift </a:t>
            </a:r>
            <a:r>
              <a:rPr lang="en-US" sz="2400" dirty="0" smtClean="0"/>
              <a:t>only), snowboarding.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14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510947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AAI Special Release Form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872344"/>
            <a:ext cx="7685087" cy="433319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If </a:t>
            </a:r>
            <a:r>
              <a:rPr lang="en-US" sz="2400" dirty="0"/>
              <a:t>an athlete is restricted </a:t>
            </a:r>
            <a:r>
              <a:rPr lang="en-US" sz="2400" dirty="0" smtClean="0"/>
              <a:t>from the sports listed below due to symptoms of spinal cord compression or </a:t>
            </a:r>
            <a:r>
              <a:rPr lang="en-US" sz="2400" dirty="0" err="1" smtClean="0"/>
              <a:t>Atlanto</a:t>
            </a:r>
            <a:r>
              <a:rPr lang="en-US" sz="2400" dirty="0" smtClean="0"/>
              <a:t>-axial instability, </a:t>
            </a:r>
            <a:r>
              <a:rPr lang="en-US" sz="2400" dirty="0"/>
              <a:t>they must </a:t>
            </a:r>
            <a:r>
              <a:rPr lang="en-US" sz="2400" dirty="0" smtClean="0"/>
              <a:t>submit </a:t>
            </a:r>
            <a:r>
              <a:rPr lang="en-US" sz="2400" dirty="0"/>
              <a:t>the </a:t>
            </a:r>
            <a:r>
              <a:rPr lang="en-US" sz="2400" i="1" dirty="0" smtClean="0"/>
              <a:t>AAI Special Release Form </a:t>
            </a:r>
            <a:r>
              <a:rPr lang="en-US" sz="2400" dirty="0" smtClean="0"/>
              <a:t>or a medical release one </a:t>
            </a:r>
            <a:r>
              <a:rPr lang="en-US" sz="2400" dirty="0"/>
              <a:t>week </a:t>
            </a:r>
            <a:r>
              <a:rPr lang="en-US" sz="2400" dirty="0" smtClean="0"/>
              <a:t>following </a:t>
            </a:r>
            <a:r>
              <a:rPr lang="en-US" sz="2400" dirty="0"/>
              <a:t>the event entry </a:t>
            </a:r>
            <a:r>
              <a:rPr lang="en-US" sz="2400" dirty="0" smtClean="0"/>
              <a:t>deadline to be eligible for competition.</a:t>
            </a:r>
          </a:p>
          <a:p>
            <a:pPr marL="638175" lvl="3" indent="-342900">
              <a:buFont typeface="Arial" panose="020B0604020202020204" pitchFamily="34" charset="0"/>
              <a:buChar char="•"/>
            </a:pPr>
            <a:r>
              <a:rPr lang="en-US" sz="2400" dirty="0"/>
              <a:t>alpine skiing, equestrian, football (soccer) team, football (soccer) skills, gymnastics (artistic), judo, power lifting, and snowboarding</a:t>
            </a:r>
            <a:r>
              <a:rPr lang="en-US" sz="1600" dirty="0" smtClean="0"/>
              <a:t>	</a:t>
            </a:r>
            <a:endParaRPr lang="en-US" sz="16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15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246099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/>
              <a:t>The </a:t>
            </a:r>
            <a:r>
              <a:rPr lang="en-US" sz="3200" i="1" dirty="0" smtClean="0"/>
              <a:t>Emergency Medical Care Refusal Form</a:t>
            </a:r>
            <a:endParaRPr lang="en-US" sz="3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854700"/>
            <a:ext cx="7912100" cy="44640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If refusal for emergency medical care and/or blood transfusions is noted on the </a:t>
            </a:r>
            <a:r>
              <a:rPr lang="en-US" i="1" dirty="0" smtClean="0"/>
              <a:t>Athlete Release Form</a:t>
            </a:r>
            <a:r>
              <a:rPr lang="en-US" dirty="0" smtClean="0"/>
              <a:t>, then the athlete will be restricted from all practices and competitions until the </a:t>
            </a:r>
            <a:r>
              <a:rPr lang="en-US" i="1" dirty="0" smtClean="0"/>
              <a:t>Emergency Medical Care Refusal (EMCR) Form </a:t>
            </a:r>
            <a:r>
              <a:rPr lang="en-US" dirty="0" smtClean="0"/>
              <a:t>or a new, unaltered </a:t>
            </a:r>
            <a:r>
              <a:rPr lang="en-US" i="1" dirty="0" smtClean="0"/>
              <a:t>Athlete Release Form </a:t>
            </a:r>
            <a:r>
              <a:rPr lang="en-US" dirty="0" smtClean="0"/>
              <a:t>is received by the State office.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ALL guidelines on the </a:t>
            </a:r>
            <a:r>
              <a:rPr lang="en-US" i="1" dirty="0" smtClean="0"/>
              <a:t>EMCR Form </a:t>
            </a:r>
            <a:r>
              <a:rPr lang="en-US" dirty="0" smtClean="0"/>
              <a:t>must be followed.  Please ensure the athlete and/or their parent/guardians are aware of the guidelines if they submit an </a:t>
            </a:r>
            <a:r>
              <a:rPr lang="en-US" i="1" dirty="0" smtClean="0"/>
              <a:t>EMCR Form</a:t>
            </a:r>
            <a:r>
              <a:rPr lang="en-US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16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999535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the </a:t>
            </a:r>
            <a:r>
              <a:rPr lang="en-US" i="1" dirty="0" smtClean="0"/>
              <a:t>EMCR Form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976846"/>
            <a:ext cx="7624127" cy="422869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If an athlete is restricted from participation in an event due to a lack of the </a:t>
            </a:r>
            <a:r>
              <a:rPr lang="en-US" i="1" dirty="0" smtClean="0"/>
              <a:t>EMCR Form </a:t>
            </a:r>
            <a:r>
              <a:rPr lang="en-US" dirty="0" smtClean="0"/>
              <a:t>on file, they must either submit the form or a new unaltered </a:t>
            </a:r>
            <a:r>
              <a:rPr lang="en-US" i="1" dirty="0" smtClean="0"/>
              <a:t>Athlete Release Form </a:t>
            </a:r>
            <a:r>
              <a:rPr lang="en-US" dirty="0" smtClean="0"/>
              <a:t>one week following the event entry deadline to be eligible for competition.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Wisconsin </a:t>
            </a:r>
            <a:r>
              <a:rPr lang="en-US" dirty="0"/>
              <a:t>law only allows refusal of emergency medical care in a life threatening situation if a DNR or Advanced Directive is presented.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17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403659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Deadline Date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037" y="1925515"/>
            <a:ext cx="7403001" cy="428002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/>
              <a:t>Requests for exceptions to missed medical deadlines must </a:t>
            </a:r>
            <a:r>
              <a:rPr lang="en-US" sz="2100" dirty="0"/>
              <a:t>be received no later than 7 days before the event registration </a:t>
            </a:r>
            <a:r>
              <a:rPr lang="en-US" sz="2100" dirty="0" smtClean="0"/>
              <a:t>deadline.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/>
              <a:t>Request forms must be obtained from, and submitted to, Samantha Sotelo, Athlete Records Manager.</a:t>
            </a:r>
            <a:endParaRPr lang="en-US" sz="21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/>
              <a:t>Current </a:t>
            </a:r>
            <a:r>
              <a:rPr lang="en-US" sz="2100" dirty="0"/>
              <a:t>paperwork for the athlete must have already been submitted or be submitted along with </a:t>
            </a:r>
            <a:r>
              <a:rPr lang="en-US" sz="2100" smtClean="0"/>
              <a:t>the request. </a:t>
            </a:r>
            <a:r>
              <a:rPr lang="en-US" sz="2100" dirty="0"/>
              <a:t>This includes the Athlete Registration Form, Athlete Release Form and Physical Exam page. Requests submitted without paperwork or incomplete paperwork will not be </a:t>
            </a:r>
            <a:r>
              <a:rPr lang="en-US" sz="2100" dirty="0" smtClean="0"/>
              <a:t>considered.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18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71306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Missing Medical Deadlines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2037806"/>
            <a:ext cx="7136447" cy="416773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Once </a:t>
            </a:r>
            <a:r>
              <a:rPr lang="en-US" dirty="0"/>
              <a:t>the medical and r</a:t>
            </a:r>
            <a:r>
              <a:rPr lang="en-US" dirty="0" smtClean="0"/>
              <a:t>elease </a:t>
            </a:r>
            <a:r>
              <a:rPr lang="en-US" dirty="0"/>
              <a:t>forms are received by </a:t>
            </a:r>
            <a:r>
              <a:rPr lang="en-US" dirty="0" smtClean="0"/>
              <a:t>the State office, and an extension was not requested or approved, athletes may </a:t>
            </a:r>
            <a:r>
              <a:rPr lang="en-US" dirty="0"/>
              <a:t>practice for the rest of that sports season but cannot compete in any </a:t>
            </a:r>
            <a:r>
              <a:rPr lang="en-US" dirty="0" smtClean="0"/>
              <a:t>competitions </a:t>
            </a:r>
            <a:r>
              <a:rPr lang="en-US" dirty="0"/>
              <a:t>for that </a:t>
            </a:r>
            <a:r>
              <a:rPr lang="en-US" dirty="0" smtClean="0"/>
              <a:t>season (for new athletes) or beyond the date their current medical expires (for returning athletes).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19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856459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new for 2023-2024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2013438"/>
            <a:ext cx="7447695" cy="445737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DocuSign option for submitting athlete paperwork is ending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Communicable </a:t>
            </a:r>
            <a:r>
              <a:rPr lang="en-US" sz="3200" dirty="0" smtClean="0"/>
              <a:t>Disease Waiver – new look and Spanish </a:t>
            </a:r>
            <a:r>
              <a:rPr lang="en-US" sz="3200" dirty="0" smtClean="0"/>
              <a:t>form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Revised Eligibility Statement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Can be viewed </a:t>
            </a:r>
            <a:r>
              <a:rPr lang="en-US" sz="2400" dirty="0"/>
              <a:t>at https://www.specialolympicswisconsin.org/athlete-medical-info/</a:t>
            </a:r>
            <a:endParaRPr lang="en-US" sz="2400" dirty="0" smtClean="0"/>
          </a:p>
          <a:p>
            <a:pPr marL="0" indent="0"/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417991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Athlete Rosters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898468"/>
            <a:ext cx="7588372" cy="430706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Updated </a:t>
            </a:r>
            <a:r>
              <a:rPr lang="en-US" sz="2400" dirty="0"/>
              <a:t>rosters are </a:t>
            </a:r>
            <a:r>
              <a:rPr lang="en-US" sz="2400" dirty="0" smtClean="0"/>
              <a:t>emailed </a:t>
            </a:r>
            <a:r>
              <a:rPr lang="en-US" sz="2400" dirty="0"/>
              <a:t>to </a:t>
            </a:r>
            <a:r>
              <a:rPr lang="en-US" sz="2400" dirty="0" smtClean="0"/>
              <a:t>programs every Wednesday and updated on the website every Friday afternoon.  Paper copies will be mailed upon request.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20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21105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Mailing and Email Addresses for Athlete Paperwork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881554"/>
            <a:ext cx="7474072" cy="4323984"/>
          </a:xfrm>
        </p:spPr>
        <p:txBody>
          <a:bodyPr/>
          <a:lstStyle/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Athlete Registration, Health History, Physical Exam and Release Forms</a:t>
            </a:r>
          </a:p>
          <a:p>
            <a:pPr marL="752475" lvl="2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6582 Ronald Reagan Ave., Madison, WI 53704 </a:t>
            </a:r>
            <a:r>
              <a:rPr lang="en-US" sz="1800" b="1" dirty="0" smtClean="0">
                <a:solidFill>
                  <a:schemeClr val="tx1"/>
                </a:solidFill>
                <a:latin typeface="+mn-lt"/>
              </a:rPr>
              <a:t>or</a:t>
            </a:r>
          </a:p>
          <a:p>
            <a:pPr marL="752475" lvl="2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+mn-lt"/>
                <a:hlinkClick r:id="rId2"/>
              </a:rPr>
              <a:t>medicals@specialolympicswisconsin.org</a:t>
            </a:r>
            <a:r>
              <a:rPr lang="en-US" sz="1800" dirty="0" smtClean="0">
                <a:latin typeface="+mn-lt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Communicable Disease Participant Waivers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+mn-lt"/>
              </a:rPr>
              <a:t>Can be mailed to the address above </a:t>
            </a:r>
            <a:r>
              <a:rPr lang="en-US" sz="1800" b="1" dirty="0" smtClean="0">
                <a:latin typeface="+mn-lt"/>
              </a:rPr>
              <a:t>or</a:t>
            </a:r>
            <a:endParaRPr lang="en-US" sz="1800" dirty="0">
              <a:latin typeface="+mn-lt"/>
            </a:endParaRP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+mn-lt"/>
                <a:hlinkClick r:id="rId3"/>
              </a:rPr>
              <a:t>covid@specialolympicswisconsin.org</a:t>
            </a:r>
            <a:r>
              <a:rPr lang="en-US" sz="1800" dirty="0" smtClean="0">
                <a:latin typeface="+mn-lt"/>
              </a:rPr>
              <a:t> </a:t>
            </a:r>
            <a:r>
              <a:rPr lang="en-US" sz="1800" b="1" dirty="0" smtClean="0">
                <a:latin typeface="+mn-lt"/>
              </a:rPr>
              <a:t>or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+mn-lt"/>
              </a:rPr>
              <a:t>Can be completed online at the </a:t>
            </a:r>
            <a:r>
              <a:rPr lang="en-US" sz="1800" dirty="0">
                <a:latin typeface="+mn-lt"/>
              </a:rPr>
              <a:t>link </a:t>
            </a:r>
            <a:r>
              <a:rPr lang="en-US" sz="1800" dirty="0">
                <a:latin typeface="+mn-lt"/>
                <a:hlinkClick r:id="rId4"/>
              </a:rPr>
              <a:t>https://www.specialolympicswisconsin.org/athlete-medical-info</a:t>
            </a:r>
            <a:r>
              <a:rPr lang="en-US" sz="1800" dirty="0" smtClean="0">
                <a:latin typeface="+mn-lt"/>
                <a:hlinkClick r:id="rId4"/>
              </a:rPr>
              <a:t>/</a:t>
            </a:r>
            <a:r>
              <a:rPr lang="en-US" sz="1800" dirty="0" smtClean="0">
                <a:latin typeface="+mn-lt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21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233081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Reminders…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881050"/>
            <a:ext cx="7912100" cy="432448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Athlete medical and release forms must </a:t>
            </a:r>
            <a:r>
              <a:rPr lang="en-US" sz="2400" dirty="0"/>
              <a:t>be </a:t>
            </a:r>
            <a:r>
              <a:rPr lang="en-US" sz="2400" dirty="0" smtClean="0"/>
              <a:t>postmarked and </a:t>
            </a:r>
            <a:r>
              <a:rPr lang="en-US" sz="2400" dirty="0"/>
              <a:t>correctly completed by the </a:t>
            </a:r>
            <a:r>
              <a:rPr lang="en-US" sz="2400" dirty="0" smtClean="0"/>
              <a:t>medical deadline </a:t>
            </a:r>
            <a:r>
              <a:rPr lang="en-US" sz="2400" dirty="0"/>
              <a:t>for the </a:t>
            </a:r>
            <a:r>
              <a:rPr lang="en-US" sz="2400" dirty="0" smtClean="0"/>
              <a:t>sport </a:t>
            </a:r>
            <a:r>
              <a:rPr lang="en-US" sz="2400" dirty="0"/>
              <a:t>the athlete is participating </a:t>
            </a:r>
            <a:r>
              <a:rPr lang="en-US" sz="2400" dirty="0" smtClean="0"/>
              <a:t>in.  Forms that are emailed must be correctly completed and sent by 11:59pm on the medical deadline.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Medical restrictions do NOT have to be lifted by the medical deadline </a:t>
            </a:r>
            <a:r>
              <a:rPr lang="en-US" sz="2400" dirty="0" smtClean="0"/>
              <a:t>date.  However</a:t>
            </a:r>
            <a:r>
              <a:rPr lang="en-US" sz="2400" dirty="0"/>
              <a:t>, they MUST be lifted one week following the event entry </a:t>
            </a:r>
            <a:r>
              <a:rPr lang="en-US" sz="2400" dirty="0" smtClean="0"/>
              <a:t>deadline.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22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490848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Reminders…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4" y="1924594"/>
            <a:ext cx="7371578" cy="428094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If </a:t>
            </a:r>
            <a:r>
              <a:rPr lang="en-US" sz="2400" dirty="0"/>
              <a:t>an athlete needs </a:t>
            </a:r>
            <a:r>
              <a:rPr lang="en-US" sz="2400" dirty="0" smtClean="0"/>
              <a:t>new paperwork but </a:t>
            </a:r>
            <a:r>
              <a:rPr lang="en-US" sz="2400" dirty="0"/>
              <a:t>their insurance/MA does not allow for another physical, the athlete can have </a:t>
            </a:r>
            <a:r>
              <a:rPr lang="en-US" sz="2400" dirty="0" smtClean="0"/>
              <a:t>their health care professional write </a:t>
            </a:r>
            <a:r>
              <a:rPr lang="en-US" sz="2400" dirty="0"/>
              <a:t>the date of the last physical exam on the </a:t>
            </a:r>
            <a:r>
              <a:rPr lang="en-US" sz="2400" dirty="0" smtClean="0"/>
              <a:t>form.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Please provide the Athlete Records Manager your most current email address, as roster updates and other important reminders are sent at the end of every week.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23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702030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Agency Management Portal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Athlete Medical Search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+mn-lt"/>
              </a:rPr>
              <a:t>View your program’s entire roster, which is updated every Friday afternoon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Agency Management – Tools and Resources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+mn-lt"/>
              </a:rPr>
              <a:t>Download and print forms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Agency Management – Best Practices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+mn-lt"/>
              </a:rPr>
              <a:t>Athlete Medical Records PowerPoint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24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21819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Potpourri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741488"/>
            <a:ext cx="7824424" cy="44640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An athlete must be 8 years old by the medical deadline date for the sport in which they are participating in order to be eligible for that </a:t>
            </a:r>
            <a:r>
              <a:rPr lang="en-US" sz="2400" dirty="0" smtClean="0"/>
              <a:t>sport’s competitions.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If someone other than the </a:t>
            </a:r>
            <a:r>
              <a:rPr lang="en-US" sz="2400" dirty="0" smtClean="0"/>
              <a:t>Local Program </a:t>
            </a:r>
            <a:r>
              <a:rPr lang="en-US" sz="2400" dirty="0"/>
              <a:t>Manager is responsible for your athletes’ medicals, please let </a:t>
            </a:r>
            <a:r>
              <a:rPr lang="en-US" sz="2400" dirty="0" smtClean="0"/>
              <a:t>us know.  </a:t>
            </a:r>
            <a:r>
              <a:rPr lang="en-US" sz="2400" dirty="0"/>
              <a:t>They MUST be a registered class A volunteer</a:t>
            </a:r>
            <a:r>
              <a:rPr lang="en-US" sz="2400" dirty="0" smtClean="0"/>
              <a:t>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Questions?  Samantha Sotelo, Athlete Records Manager, (608) 442-5677 or </a:t>
            </a:r>
            <a:r>
              <a:rPr lang="en-US" sz="2400" dirty="0" smtClean="0">
                <a:hlinkClick r:id="rId2"/>
              </a:rPr>
              <a:t>ssotelo@specialolympicswisconsin.org</a:t>
            </a:r>
            <a:r>
              <a:rPr lang="en-US" sz="2400" dirty="0" smtClean="0"/>
              <a:t> 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25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5022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Finally…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828798"/>
            <a:ext cx="7912100" cy="4406539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 smtClean="0"/>
              <a:t>Athletes, parents and guardians with a valid email address on file will receive medical deadline reminders 6 weeks prior to every deadline if athlete paperwork needs renewal.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 smtClean="0"/>
              <a:t>Athletes and their parents, guardians and/or caregivers can </a:t>
            </a:r>
            <a:r>
              <a:rPr lang="en-US" sz="2200" dirty="0"/>
              <a:t>check </a:t>
            </a:r>
            <a:r>
              <a:rPr lang="en-US" sz="2200" dirty="0" smtClean="0"/>
              <a:t>when paperwork expires online.</a:t>
            </a:r>
            <a:endParaRPr lang="en-US" sz="2200" dirty="0"/>
          </a:p>
          <a:p>
            <a:pPr marL="752475" lvl="2" indent="-4572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+mn-lt"/>
              </a:rPr>
              <a:t>To </a:t>
            </a:r>
            <a:r>
              <a:rPr lang="en-US" sz="2000" dirty="0">
                <a:latin typeface="+mn-lt"/>
              </a:rPr>
              <a:t>view </a:t>
            </a:r>
            <a:r>
              <a:rPr lang="en-US" sz="2000" dirty="0" smtClean="0">
                <a:latin typeface="+mn-lt"/>
              </a:rPr>
              <a:t>when paperwork expires, the athlete’s last </a:t>
            </a:r>
            <a:r>
              <a:rPr lang="en-US" sz="2000" dirty="0">
                <a:latin typeface="+mn-lt"/>
              </a:rPr>
              <a:t>name and 8-digit DOB in the </a:t>
            </a:r>
            <a:r>
              <a:rPr lang="en-US" sz="2000" dirty="0" smtClean="0">
                <a:latin typeface="+mn-lt"/>
              </a:rPr>
              <a:t>format MM/DD/YYYY should be entered at the </a:t>
            </a:r>
            <a:r>
              <a:rPr lang="en-US" sz="2000" dirty="0">
                <a:latin typeface="+mn-lt"/>
              </a:rPr>
              <a:t>following link: </a:t>
            </a:r>
            <a:r>
              <a:rPr lang="en-US" sz="2000" dirty="0">
                <a:latin typeface="+mn-lt"/>
                <a:hlinkClick r:id="rId2"/>
              </a:rPr>
              <a:t>http://www.specialolympicswisconsin.org/athlete-medical-info</a:t>
            </a:r>
            <a:r>
              <a:rPr lang="en-US" sz="2000" dirty="0" smtClean="0">
                <a:latin typeface="+mn-lt"/>
                <a:hlinkClick r:id="rId2"/>
              </a:rPr>
              <a:t>/</a:t>
            </a:r>
            <a:r>
              <a:rPr lang="en-US" sz="2000" dirty="0" smtClean="0">
                <a:latin typeface="+mn-lt"/>
              </a:rPr>
              <a:t> </a:t>
            </a:r>
            <a:endParaRPr lang="en-US" sz="2000" dirty="0">
              <a:latin typeface="+mn-lt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26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171186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354" y="1645493"/>
            <a:ext cx="7773293" cy="1470049"/>
          </a:xfrm>
        </p:spPr>
        <p:txBody>
          <a:bodyPr/>
          <a:lstStyle/>
          <a:p>
            <a:pPr algn="ctr"/>
            <a:r>
              <a:rPr lang="en-US" sz="5400" dirty="0" smtClean="0"/>
              <a:t>Thank you for all you do!</a:t>
            </a:r>
            <a:endParaRPr lang="en-US" sz="5400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85354" y="3170863"/>
            <a:ext cx="5543510" cy="169694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27</a:t>
            </a:fld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80666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Deadlines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2013438"/>
            <a:ext cx="7447695" cy="445737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January 1 – Alpine, Cross Country and Snowshoe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February 1 – Basketball and Swimming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April 15 – Athletics (Track &amp; Field), Soccer, Corn hole, Tennis, Gymnastics and Powerlifting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July 1 - Golf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July 15 – Softball, Flag Football and Bocce</a:t>
            </a:r>
            <a:endParaRPr lang="en-US" sz="2600" dirty="0" smtClean="0">
              <a:solidFill>
                <a:srgbClr val="FF000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0000"/>
                </a:solidFill>
              </a:rPr>
              <a:t>October 1 – Bowling and Volleyball</a:t>
            </a:r>
          </a:p>
          <a:p>
            <a:pPr marL="0" indent="0"/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3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err="1" smtClean="0">
                <a:solidFill>
                  <a:srgbClr val="2E3333"/>
                </a:solidFill>
                <a:latin typeface="Ubuntu"/>
                <a:cs typeface="Ubuntu"/>
              </a:rPr>
              <a:t>Speial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 Olympics</a:t>
            </a:r>
          </a:p>
        </p:txBody>
      </p:sp>
    </p:spTree>
    <p:extLst>
      <p:ext uri="{BB962C8B-B14F-4D97-AF65-F5344CB8AC3E}">
        <p14:creationId xmlns:p14="http://schemas.microsoft.com/office/powerpoint/2010/main" val="2452104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DocuSign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2013438"/>
            <a:ext cx="7447695" cy="4457376"/>
          </a:xfrm>
        </p:spPr>
        <p:txBody>
          <a:bodyPr/>
          <a:lstStyle/>
          <a:p>
            <a:pPr marL="86995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DocuSign was a way for athletes to submit every page of their paperwork electronically, with the exception of the Physical Exam page which needed to be sent separately.</a:t>
            </a:r>
          </a:p>
          <a:p>
            <a:pPr marL="869950" indent="-4572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Contract is ending, will no longer be an option for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athletes/parents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of December 31</a:t>
            </a:r>
            <a:r>
              <a:rPr lang="en-US" sz="2800" baseline="30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2023.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4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err="1" smtClean="0">
                <a:solidFill>
                  <a:srgbClr val="2E3333"/>
                </a:solidFill>
                <a:latin typeface="Ubuntu"/>
                <a:cs typeface="Ubuntu"/>
              </a:rPr>
              <a:t>Speial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 Olympics</a:t>
            </a:r>
          </a:p>
        </p:txBody>
      </p:sp>
    </p:spTree>
    <p:extLst>
      <p:ext uri="{BB962C8B-B14F-4D97-AF65-F5344CB8AC3E}">
        <p14:creationId xmlns:p14="http://schemas.microsoft.com/office/powerpoint/2010/main" val="3092115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 smtClean="0"/>
              <a:t>Athlete Registration </a:t>
            </a:r>
            <a:r>
              <a:rPr lang="en-US" i="1" dirty="0"/>
              <a:t>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872342"/>
            <a:ext cx="7249658" cy="433319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Requests </a:t>
            </a:r>
            <a:r>
              <a:rPr lang="en-US" sz="2800" dirty="0"/>
              <a:t>information </a:t>
            </a:r>
            <a:r>
              <a:rPr lang="en-US" sz="2800" dirty="0" smtClean="0"/>
              <a:t>such as address</a:t>
            </a:r>
            <a:r>
              <a:rPr lang="en-US" sz="2800" dirty="0"/>
              <a:t>, parent/guardian contact information, </a:t>
            </a:r>
            <a:r>
              <a:rPr lang="en-US" sz="2800" dirty="0" smtClean="0"/>
              <a:t>insurance information, etc.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5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797384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Athlete Medical Form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828800"/>
            <a:ext cx="7685087" cy="437673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Will be </a:t>
            </a:r>
            <a:r>
              <a:rPr lang="en-US" sz="2200" dirty="0"/>
              <a:t>accepted from another state program as long as </a:t>
            </a:r>
            <a:r>
              <a:rPr lang="en-US" sz="2200" dirty="0" smtClean="0"/>
              <a:t>it is the July 2017 version or later and no alterations have been made.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Pages 1-2: Health History </a:t>
            </a:r>
            <a:r>
              <a:rPr lang="en-US" sz="2200" dirty="0" smtClean="0"/>
              <a:t>section.  To be completed by the athlete/parent/guardian.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Page 3: Physical Exam.  Must be completed and signed by a licensed medical professional (M.D., D.O., N.P. or P.A</a:t>
            </a:r>
            <a:r>
              <a:rPr lang="en-US" sz="2200" dirty="0" smtClean="0"/>
              <a:t>.).  Medical is valid for 3 years from the date of exam listed next to examiner’s signature.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Page 4: Should be completed if an athlete’s participation is restricted and a follow-up exam is required.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B88F72-1EA4-FE40-A5CA-BD0111E6622B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buntu" charset="0"/>
                <a:ea typeface="MS PGothic" charset="0"/>
                <a:sym typeface="Ubuntu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E3333"/>
                </a:solidFill>
                <a:effectLst/>
                <a:uLnTx/>
                <a:uFillTx/>
                <a:latin typeface="Ubuntu" charset="0"/>
                <a:ea typeface="MS PGothic" charset="0"/>
                <a:sym typeface="Ubuntu" charset="0"/>
              </a:rPr>
              <a:t> /  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E3333"/>
                </a:solidFill>
                <a:effectLst/>
                <a:uLnTx/>
                <a:uFillTx/>
                <a:latin typeface="Ubuntu"/>
                <a:ea typeface="MS PGothic" charset="0"/>
                <a:cs typeface="Ubuntu"/>
                <a:sym typeface="Ubuntu" charset="0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98949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Athlete Medical Form </a:t>
            </a:r>
            <a:r>
              <a:rPr lang="en-US" dirty="0" smtClean="0"/>
              <a:t>– </a:t>
            </a:r>
            <a:r>
              <a:rPr lang="en-US" dirty="0" err="1" smtClean="0"/>
              <a:t>add’l</a:t>
            </a:r>
            <a:r>
              <a:rPr lang="en-US" dirty="0" smtClean="0"/>
              <a:t>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828800"/>
            <a:ext cx="7685087" cy="437673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Will be </a:t>
            </a:r>
            <a:r>
              <a:rPr lang="en-US" sz="2800" dirty="0"/>
              <a:t>accepted from another state program as long as </a:t>
            </a:r>
            <a:r>
              <a:rPr lang="en-US" sz="2800" dirty="0" smtClean="0"/>
              <a:t>it is the July 2017 version or later and no alterations have been made.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A current WIAA physical form is accepted in lieu of </a:t>
            </a:r>
            <a:r>
              <a:rPr lang="en-US" sz="2800" dirty="0" smtClean="0"/>
              <a:t>the Physical Exam page.  </a:t>
            </a:r>
            <a:endParaRPr lang="en-US" sz="2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7</a:t>
            </a:fld>
            <a:r>
              <a:rPr lang="en-US" dirty="0" smtClean="0">
                <a:solidFill>
                  <a:srgbClr val="2E3333"/>
                </a:solidFill>
              </a:rPr>
              <a:t> /  </a:t>
            </a:r>
            <a:r>
              <a:rPr lang="en-US" dirty="0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75644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Athlete Medical Form </a:t>
            </a:r>
            <a:r>
              <a:rPr lang="en-US" dirty="0" smtClean="0"/>
              <a:t>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2020388"/>
            <a:ext cx="7912100" cy="4185149"/>
          </a:xfrm>
        </p:spPr>
        <p:txBody>
          <a:bodyPr/>
          <a:lstStyle/>
          <a:p>
            <a:r>
              <a:rPr lang="en-US" sz="2200" dirty="0" smtClean="0"/>
              <a:t>Medical forms will </a:t>
            </a:r>
            <a:r>
              <a:rPr lang="en-US" sz="2200" dirty="0"/>
              <a:t>not be processed for the following reasons</a:t>
            </a:r>
            <a:r>
              <a:rPr lang="en-US" sz="2200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The 2017, 2018 or 2021 version of the </a:t>
            </a:r>
            <a:r>
              <a:rPr lang="en-US" sz="2200" i="1" dirty="0" smtClean="0"/>
              <a:t>Athlete Release Form </a:t>
            </a:r>
            <a:r>
              <a:rPr lang="en-US" sz="2200" dirty="0" smtClean="0"/>
              <a:t>has not been submitted or is not on file.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The paperwork submitted is a version no longer used.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The form is faxed to the </a:t>
            </a:r>
            <a:r>
              <a:rPr lang="en-US" sz="2200" dirty="0" smtClean="0"/>
              <a:t>State office – </a:t>
            </a:r>
            <a:r>
              <a:rPr lang="en-US" sz="2200" dirty="0"/>
              <a:t>however, forms that have been faxed back and forth to a doctor’s office but are </a:t>
            </a:r>
            <a:r>
              <a:rPr lang="en-US" sz="2200" dirty="0" smtClean="0"/>
              <a:t>then </a:t>
            </a:r>
            <a:r>
              <a:rPr lang="en-US" sz="2200" b="1" dirty="0" smtClean="0"/>
              <a:t>mailed</a:t>
            </a:r>
            <a:r>
              <a:rPr lang="en-US" sz="2200" dirty="0" smtClean="0"/>
              <a:t> or </a:t>
            </a:r>
            <a:r>
              <a:rPr lang="en-US" sz="2200" b="1" dirty="0" smtClean="0"/>
              <a:t>emailed</a:t>
            </a:r>
            <a:r>
              <a:rPr lang="en-US" sz="2200" dirty="0" smtClean="0"/>
              <a:t> to </a:t>
            </a:r>
            <a:r>
              <a:rPr lang="en-US" sz="2200" dirty="0"/>
              <a:t>the </a:t>
            </a:r>
            <a:r>
              <a:rPr lang="en-US" sz="2200" dirty="0" smtClean="0"/>
              <a:t>State office </a:t>
            </a:r>
            <a:r>
              <a:rPr lang="en-US" sz="2200" u="sng" dirty="0" smtClean="0"/>
              <a:t>are</a:t>
            </a:r>
            <a:r>
              <a:rPr lang="en-US" sz="2200" dirty="0" smtClean="0"/>
              <a:t> acceptable</a:t>
            </a:r>
            <a:endParaRPr lang="en-US" sz="2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8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680420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</a:t>
            </a:r>
            <a:r>
              <a:rPr lang="en-US" i="1" dirty="0" smtClean="0"/>
              <a:t>Athlete Medical Form </a:t>
            </a:r>
            <a:r>
              <a:rPr lang="en-US" dirty="0" smtClean="0"/>
              <a:t>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846216"/>
            <a:ext cx="7051823" cy="435932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 health care professional’s </a:t>
            </a:r>
            <a:r>
              <a:rPr lang="en-US" sz="2400" dirty="0"/>
              <a:t>signature is </a:t>
            </a:r>
            <a:r>
              <a:rPr lang="en-US" sz="2400" dirty="0" smtClean="0"/>
              <a:t>missing.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 date next to the health care professional’s signature is missing.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Restrictions or medical examiner’s comments are </a:t>
            </a:r>
            <a:r>
              <a:rPr lang="en-US" sz="2400" dirty="0" smtClean="0"/>
              <a:t>unclear.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medical was not signed by an M.D., D.O., N.P. or P.A.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9</a:t>
            </a:fld>
            <a:r>
              <a:rPr lang="en-US" smtClean="0">
                <a:solidFill>
                  <a:srgbClr val="2E3333"/>
                </a:solidFill>
              </a:rPr>
              <a:t> /  </a:t>
            </a:r>
            <a:r>
              <a:rPr lang="en-US" smtClean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 smtClean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961197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_AP_Presentation">
  <a:themeElements>
    <a:clrScheme name="Special Olympics">
      <a:dk1>
        <a:srgbClr val="46473E"/>
      </a:dk1>
      <a:lt1>
        <a:srgbClr val="FFFFFF"/>
      </a:lt1>
      <a:dk2>
        <a:srgbClr val="000000"/>
      </a:dk2>
      <a:lt2>
        <a:srgbClr val="808080"/>
      </a:lt2>
      <a:accent1>
        <a:srgbClr val="CD0920"/>
      </a:accent1>
      <a:accent2>
        <a:srgbClr val="DF6521"/>
      </a:accent2>
      <a:accent3>
        <a:srgbClr val="E78E23"/>
      </a:accent3>
      <a:accent4>
        <a:srgbClr val="000000"/>
      </a:accent4>
      <a:accent5>
        <a:srgbClr val="900D69"/>
      </a:accent5>
      <a:accent6>
        <a:srgbClr val="005193"/>
      </a:accent6>
      <a:hlink>
        <a:srgbClr val="3C97B8"/>
      </a:hlink>
      <a:folHlink>
        <a:srgbClr val="00577A"/>
      </a:folHlink>
    </a:clrScheme>
    <a:fontScheme name="Title">
      <a:majorFont>
        <a:latin typeface="Ubuntu Light"/>
        <a:ea typeface="ヒラギノ角ゴ ProN W3"/>
        <a:cs typeface="ヒラギノ角ゴ ProN W3"/>
      </a:majorFont>
      <a:minorFont>
        <a:latin typeface="Ubuntu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ody White cop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D90B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E9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Body White copy">
      <a:majorFont>
        <a:latin typeface="Ubuntu Light"/>
        <a:ea typeface="ヒラギノ角ゴ ProN W3"/>
        <a:cs typeface="ヒラギノ角ゴ ProN W3"/>
      </a:majorFont>
      <a:minorFont>
        <a:latin typeface="Ubuntu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ody White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SO_AP_Presentation.potx</Template>
  <TotalTime>2454</TotalTime>
  <Words>1681</Words>
  <Application>Microsoft Office PowerPoint</Application>
  <PresentationFormat>On-screen Show (4:3)</PresentationFormat>
  <Paragraphs>132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8" baseType="lpstr">
      <vt:lpstr>MS PGothic</vt:lpstr>
      <vt:lpstr>Arial</vt:lpstr>
      <vt:lpstr>Calibri</vt:lpstr>
      <vt:lpstr>Gill Sans</vt:lpstr>
      <vt:lpstr>Helvetica Neue</vt:lpstr>
      <vt:lpstr>Times New Roman</vt:lpstr>
      <vt:lpstr>Ubuntu</vt:lpstr>
      <vt:lpstr>Ubuntu Light</vt:lpstr>
      <vt:lpstr>ヒラギノ角ゴ ProN W3</vt:lpstr>
      <vt:lpstr>SO_AP_Presentation</vt:lpstr>
      <vt:lpstr>Body White copy</vt:lpstr>
      <vt:lpstr>Athlete Paperwork</vt:lpstr>
      <vt:lpstr>What’s new for 2023-2024 </vt:lpstr>
      <vt:lpstr>Medical Deadlines </vt:lpstr>
      <vt:lpstr>DocuSign </vt:lpstr>
      <vt:lpstr>The Athlete Registration Form</vt:lpstr>
      <vt:lpstr>The Athlete Medical Form</vt:lpstr>
      <vt:lpstr>Athlete Medical Form – add’l info</vt:lpstr>
      <vt:lpstr>Athlete Medical Form Errors</vt:lpstr>
      <vt:lpstr>More Athlete Medical Form Errors</vt:lpstr>
      <vt:lpstr>The Athlete Release Form</vt:lpstr>
      <vt:lpstr>Athlete Release Form Errors</vt:lpstr>
      <vt:lpstr>Athlete Likeness Release for Sponsors</vt:lpstr>
      <vt:lpstr>The Communicable Disease Participant Waiver</vt:lpstr>
      <vt:lpstr>Athletes with Down Syndrome – Medical Restrictions</vt:lpstr>
      <vt:lpstr>The AAI Special Release Form</vt:lpstr>
      <vt:lpstr>The Emergency Medical Care Refusal Form</vt:lpstr>
      <vt:lpstr>More on the EMCR Form</vt:lpstr>
      <vt:lpstr>Medical Deadline Date Exceptions</vt:lpstr>
      <vt:lpstr>Missing Medical Deadlines </vt:lpstr>
      <vt:lpstr>Athlete Rosters</vt:lpstr>
      <vt:lpstr>Mailing and Email Addresses for Athlete Paperwork</vt:lpstr>
      <vt:lpstr>Some Reminders…</vt:lpstr>
      <vt:lpstr>More Reminders…</vt:lpstr>
      <vt:lpstr>Agency Management Portal</vt:lpstr>
      <vt:lpstr>Potpourri</vt:lpstr>
      <vt:lpstr>Finally…</vt:lpstr>
      <vt:lpstr>Thank you for all you do!</vt:lpstr>
    </vt:vector>
  </TitlesOfParts>
  <Company>Zero-G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Ciaran OGaora</dc:creator>
  <cp:lastModifiedBy>Samantha Sotelo</cp:lastModifiedBy>
  <cp:revision>206</cp:revision>
  <cp:lastPrinted>2017-03-01T18:46:45Z</cp:lastPrinted>
  <dcterms:created xsi:type="dcterms:W3CDTF">2012-07-11T16:39:32Z</dcterms:created>
  <dcterms:modified xsi:type="dcterms:W3CDTF">2023-09-15T13:44:31Z</dcterms:modified>
</cp:coreProperties>
</file>