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sldIdLst>
    <p:sldId id="256" r:id="rId2"/>
    <p:sldId id="437" r:id="rId3"/>
    <p:sldId id="438" r:id="rId4"/>
    <p:sldId id="439" r:id="rId5"/>
    <p:sldId id="440" r:id="rId6"/>
    <p:sldId id="441" r:id="rId7"/>
    <p:sldId id="442" r:id="rId8"/>
    <p:sldId id="298" r:id="rId9"/>
    <p:sldId id="311" r:id="rId10"/>
    <p:sldId id="285" r:id="rId11"/>
    <p:sldId id="286" r:id="rId12"/>
    <p:sldId id="284" r:id="rId13"/>
    <p:sldId id="314" r:id="rId14"/>
    <p:sldId id="287" r:id="rId15"/>
    <p:sldId id="288" r:id="rId16"/>
    <p:sldId id="289" r:id="rId17"/>
    <p:sldId id="290" r:id="rId18"/>
    <p:sldId id="306" r:id="rId19"/>
    <p:sldId id="292" r:id="rId20"/>
    <p:sldId id="294" r:id="rId21"/>
    <p:sldId id="295" r:id="rId22"/>
    <p:sldId id="307" r:id="rId23"/>
    <p:sldId id="315" r:id="rId24"/>
    <p:sldId id="316" r:id="rId25"/>
    <p:sldId id="308" r:id="rId26"/>
    <p:sldId id="299" r:id="rId27"/>
    <p:sldId id="300" r:id="rId28"/>
    <p:sldId id="309" r:id="rId29"/>
    <p:sldId id="302" r:id="rId30"/>
    <p:sldId id="310" r:id="rId31"/>
    <p:sldId id="304" r:id="rId32"/>
    <p:sldId id="305" r:id="rId33"/>
    <p:sldId id="313" r:id="rId34"/>
    <p:sldId id="312" r:id="rId35"/>
    <p:sldId id="317" r:id="rId36"/>
    <p:sldId id="318" r:id="rId37"/>
    <p:sldId id="325" r:id="rId38"/>
    <p:sldId id="326" r:id="rId39"/>
    <p:sldId id="327" r:id="rId40"/>
    <p:sldId id="328" r:id="rId41"/>
    <p:sldId id="329" r:id="rId42"/>
    <p:sldId id="330" r:id="rId43"/>
    <p:sldId id="331" r:id="rId44"/>
    <p:sldId id="332" r:id="rId45"/>
    <p:sldId id="333" r:id="rId46"/>
    <p:sldId id="301" r:id="rId47"/>
    <p:sldId id="334" r:id="rId48"/>
    <p:sldId id="303" r:id="rId49"/>
    <p:sldId id="335" r:id="rId50"/>
    <p:sldId id="336" r:id="rId51"/>
    <p:sldId id="337" r:id="rId52"/>
    <p:sldId id="338" r:id="rId53"/>
    <p:sldId id="339" r:id="rId54"/>
    <p:sldId id="340" r:id="rId55"/>
    <p:sldId id="341" r:id="rId56"/>
    <p:sldId id="342" r:id="rId57"/>
    <p:sldId id="343" r:id="rId58"/>
    <p:sldId id="344" r:id="rId59"/>
    <p:sldId id="345" r:id="rId60"/>
    <p:sldId id="257" r:id="rId61"/>
    <p:sldId id="258" r:id="rId62"/>
    <p:sldId id="259" r:id="rId63"/>
    <p:sldId id="260" r:id="rId64"/>
    <p:sldId id="270" r:id="rId65"/>
    <p:sldId id="261" r:id="rId66"/>
    <p:sldId id="262" r:id="rId67"/>
    <p:sldId id="263" r:id="rId68"/>
    <p:sldId id="264" r:id="rId69"/>
    <p:sldId id="265" r:id="rId70"/>
    <p:sldId id="266" r:id="rId71"/>
    <p:sldId id="267" r:id="rId72"/>
    <p:sldId id="268" r:id="rId73"/>
    <p:sldId id="269"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443" r:id="rId100"/>
    <p:sldId id="444" r:id="rId101"/>
    <p:sldId id="445" r:id="rId102"/>
    <p:sldId id="446" r:id="rId103"/>
    <p:sldId id="447" r:id="rId104"/>
    <p:sldId id="448" r:id="rId105"/>
    <p:sldId id="449" r:id="rId106"/>
    <p:sldId id="450" r:id="rId107"/>
    <p:sldId id="451" r:id="rId108"/>
    <p:sldId id="452" r:id="rId109"/>
    <p:sldId id="296" r:id="rId110"/>
    <p:sldId id="297" r:id="rId111"/>
    <p:sldId id="283"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52A"/>
    <a:srgbClr val="5B5C51"/>
    <a:srgbClr val="B6B8B5"/>
    <a:srgbClr val="94958D"/>
    <a:srgbClr val="6A1B1E"/>
    <a:srgbClr val="B1252B"/>
    <a:srgbClr val="595950"/>
    <a:srgbClr val="4472C4"/>
    <a:srgbClr val="000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97" autoAdjust="0"/>
    <p:restoredTop sz="94732"/>
  </p:normalViewPr>
  <p:slideViewPr>
    <p:cSldViewPr snapToGrid="0">
      <p:cViewPr varScale="1">
        <p:scale>
          <a:sx n="83" d="100"/>
          <a:sy n="83" d="100"/>
        </p:scale>
        <p:origin x="114" y="5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6B13B-9141-A944-B7C8-D3B7165F232E}"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D2627-5909-EB41-B0AF-9254B60173C8}" type="slidenum">
              <a:rPr lang="en-US" smtClean="0"/>
              <a:t>‹#›</a:t>
            </a:fld>
            <a:endParaRPr lang="en-US"/>
          </a:p>
        </p:txBody>
      </p:sp>
    </p:spTree>
    <p:extLst>
      <p:ext uri="{BB962C8B-B14F-4D97-AF65-F5344CB8AC3E}">
        <p14:creationId xmlns:p14="http://schemas.microsoft.com/office/powerpoint/2010/main" val="215798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7D2627-5909-EB41-B0AF-9254B60173C8}" type="slidenum">
              <a:rPr lang="en-US" smtClean="0"/>
              <a:t>5</a:t>
            </a:fld>
            <a:endParaRPr lang="en-US"/>
          </a:p>
        </p:txBody>
      </p:sp>
    </p:spTree>
    <p:extLst>
      <p:ext uri="{BB962C8B-B14F-4D97-AF65-F5344CB8AC3E}">
        <p14:creationId xmlns:p14="http://schemas.microsoft.com/office/powerpoint/2010/main" val="285229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*Have a handout for the Class Schedule of 2026*</a:t>
            </a:r>
          </a:p>
        </p:txBody>
      </p:sp>
      <p:sp>
        <p:nvSpPr>
          <p:cNvPr id="4" name="Slide Number Placeholder 3"/>
          <p:cNvSpPr>
            <a:spLocks noGrp="1"/>
          </p:cNvSpPr>
          <p:nvPr>
            <p:ph type="sldNum" sz="quarter" idx="5"/>
          </p:nvPr>
        </p:nvSpPr>
        <p:spPr/>
        <p:txBody>
          <a:bodyPr/>
          <a:lstStyle/>
          <a:p>
            <a:fld id="{277D2627-5909-EB41-B0AF-9254B60173C8}" type="slidenum">
              <a:rPr lang="en-US" smtClean="0"/>
              <a:t>13</a:t>
            </a:fld>
            <a:endParaRPr lang="en-US"/>
          </a:p>
        </p:txBody>
      </p:sp>
    </p:spTree>
    <p:extLst>
      <p:ext uri="{BB962C8B-B14F-4D97-AF65-F5344CB8AC3E}">
        <p14:creationId xmlns:p14="http://schemas.microsoft.com/office/powerpoint/2010/main" val="180967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*Athlete leadership incorporated throughout the </a:t>
            </a:r>
            <a:r>
              <a:rPr lang="en-US"/>
              <a:t>Local Program</a:t>
            </a:r>
            <a:endParaRPr lang="en-US" dirty="0"/>
          </a:p>
        </p:txBody>
      </p:sp>
      <p:sp>
        <p:nvSpPr>
          <p:cNvPr id="4" name="Slide Number Placeholder 3"/>
          <p:cNvSpPr>
            <a:spLocks noGrp="1"/>
          </p:cNvSpPr>
          <p:nvPr>
            <p:ph type="sldNum" sz="quarter" idx="5"/>
          </p:nvPr>
        </p:nvSpPr>
        <p:spPr/>
        <p:txBody>
          <a:bodyPr/>
          <a:lstStyle/>
          <a:p>
            <a:fld id="{277D2627-5909-EB41-B0AF-9254B60173C8}" type="slidenum">
              <a:rPr lang="en-US" smtClean="0"/>
              <a:t>44</a:t>
            </a:fld>
            <a:endParaRPr lang="en-US"/>
          </a:p>
        </p:txBody>
      </p:sp>
    </p:spTree>
    <p:extLst>
      <p:ext uri="{BB962C8B-B14F-4D97-AF65-F5344CB8AC3E}">
        <p14:creationId xmlns:p14="http://schemas.microsoft.com/office/powerpoint/2010/main" val="248712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7D2627-5909-EB41-B0AF-9254B60173C8}" type="slidenum">
              <a:rPr lang="en-US" smtClean="0"/>
              <a:t>45</a:t>
            </a:fld>
            <a:endParaRPr lang="en-US"/>
          </a:p>
        </p:txBody>
      </p:sp>
    </p:spTree>
    <p:extLst>
      <p:ext uri="{BB962C8B-B14F-4D97-AF65-F5344CB8AC3E}">
        <p14:creationId xmlns:p14="http://schemas.microsoft.com/office/powerpoint/2010/main" val="191952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not to police but to support and provide consistency and quality</a:t>
            </a:r>
          </a:p>
          <a:p>
            <a:endParaRPr lang="en-US" dirty="0"/>
          </a:p>
        </p:txBody>
      </p:sp>
      <p:sp>
        <p:nvSpPr>
          <p:cNvPr id="4" name="Slide Number Placeholder 3"/>
          <p:cNvSpPr>
            <a:spLocks noGrp="1"/>
          </p:cNvSpPr>
          <p:nvPr>
            <p:ph type="sldNum" sz="quarter" idx="5"/>
          </p:nvPr>
        </p:nvSpPr>
        <p:spPr/>
        <p:txBody>
          <a:bodyPr/>
          <a:lstStyle/>
          <a:p>
            <a:fld id="{277D2627-5909-EB41-B0AF-9254B60173C8}" type="slidenum">
              <a:rPr lang="en-US" smtClean="0"/>
              <a:t>48</a:t>
            </a:fld>
            <a:endParaRPr lang="en-US"/>
          </a:p>
        </p:txBody>
      </p:sp>
    </p:spTree>
    <p:extLst>
      <p:ext uri="{BB962C8B-B14F-4D97-AF65-F5344CB8AC3E}">
        <p14:creationId xmlns:p14="http://schemas.microsoft.com/office/powerpoint/2010/main" val="208182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programs can’t meet minimum standards, talk to SOWI so we can work together. </a:t>
            </a:r>
          </a:p>
        </p:txBody>
      </p:sp>
      <p:sp>
        <p:nvSpPr>
          <p:cNvPr id="4" name="Slide Number Placeholder 3"/>
          <p:cNvSpPr>
            <a:spLocks noGrp="1"/>
          </p:cNvSpPr>
          <p:nvPr>
            <p:ph type="sldNum" sz="quarter" idx="5"/>
          </p:nvPr>
        </p:nvSpPr>
        <p:spPr/>
        <p:txBody>
          <a:bodyPr/>
          <a:lstStyle/>
          <a:p>
            <a:fld id="{277D2627-5909-EB41-B0AF-9254B60173C8}" type="slidenum">
              <a:rPr lang="en-US" smtClean="0"/>
              <a:t>49</a:t>
            </a:fld>
            <a:endParaRPr lang="en-US"/>
          </a:p>
        </p:txBody>
      </p:sp>
    </p:spTree>
    <p:extLst>
      <p:ext uri="{BB962C8B-B14F-4D97-AF65-F5344CB8AC3E}">
        <p14:creationId xmlns:p14="http://schemas.microsoft.com/office/powerpoint/2010/main" val="374880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7D2627-5909-EB41-B0AF-9254B60173C8}" type="slidenum">
              <a:rPr lang="en-US" smtClean="0"/>
              <a:t>101</a:t>
            </a:fld>
            <a:endParaRPr lang="en-US"/>
          </a:p>
        </p:txBody>
      </p:sp>
    </p:spTree>
    <p:extLst>
      <p:ext uri="{BB962C8B-B14F-4D97-AF65-F5344CB8AC3E}">
        <p14:creationId xmlns:p14="http://schemas.microsoft.com/office/powerpoint/2010/main" val="199863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92A8-3015-A242-9F27-FEBFC742467E}" type="slidenum">
              <a:rPr lang="en-US" altLang="en-US" smtClean="0"/>
              <a:pPr/>
              <a:t>107</a:t>
            </a:fld>
            <a:endParaRPr lang="en-US" altLang="en-US" dirty="0"/>
          </a:p>
        </p:txBody>
      </p:sp>
    </p:spTree>
    <p:extLst>
      <p:ext uri="{BB962C8B-B14F-4D97-AF65-F5344CB8AC3E}">
        <p14:creationId xmlns:p14="http://schemas.microsoft.com/office/powerpoint/2010/main" val="214533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t>108</a:t>
            </a:fld>
            <a:endParaRPr lang="en-US"/>
          </a:p>
        </p:txBody>
      </p:sp>
    </p:spTree>
    <p:extLst>
      <p:ext uri="{BB962C8B-B14F-4D97-AF65-F5344CB8AC3E}">
        <p14:creationId xmlns:p14="http://schemas.microsoft.com/office/powerpoint/2010/main" val="2635313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E1F608F-F6C3-BEAB-A9CC-320E291774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BB1069-53AD-8B8E-58BB-660790671AFB}"/>
              </a:ext>
            </a:extLst>
          </p:cNvPr>
          <p:cNvSpPr>
            <a:spLocks noGrp="1"/>
          </p:cNvSpPr>
          <p:nvPr>
            <p:ph type="ctrTitle"/>
          </p:nvPr>
        </p:nvSpPr>
        <p:spPr>
          <a:xfrm>
            <a:off x="1524000" y="533671"/>
            <a:ext cx="9144000" cy="2387600"/>
          </a:xfrm>
        </p:spPr>
        <p:txBody>
          <a:bodyPr anchor="b">
            <a:noAutofit/>
          </a:bodyPr>
          <a:lstStyle>
            <a:lvl1pPr algn="l">
              <a:defRPr sz="6000" b="1" i="0" baseline="0">
                <a:solidFill>
                  <a:schemeClr val="bg1"/>
                </a:solidFill>
                <a:latin typeface="Ubuntu" panose="020B0504030602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2E43F0-EE18-0824-7C3F-4E72D70F9438}"/>
              </a:ext>
            </a:extLst>
          </p:cNvPr>
          <p:cNvSpPr>
            <a:spLocks noGrp="1"/>
          </p:cNvSpPr>
          <p:nvPr>
            <p:ph type="subTitle" idx="1"/>
          </p:nvPr>
        </p:nvSpPr>
        <p:spPr>
          <a:xfrm>
            <a:off x="1524000" y="3184264"/>
            <a:ext cx="9144000" cy="1366221"/>
          </a:xfrm>
        </p:spPr>
        <p:txBody>
          <a:bodyPr>
            <a:noAutofit/>
          </a:bodyPr>
          <a:lstStyle>
            <a:lvl1pPr marL="0" indent="0" algn="l">
              <a:lnSpc>
                <a:spcPct val="100000"/>
              </a:lnSpc>
              <a:buNone/>
              <a:defRPr sz="2600" b="0" i="0">
                <a:solidFill>
                  <a:schemeClr val="bg1"/>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BD6A06B8-6FC2-310F-3A33-4016673F330E}"/>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9" name="Picture 8">
            <a:extLst>
              <a:ext uri="{FF2B5EF4-FFF2-40B4-BE49-F238E27FC236}">
                <a16:creationId xmlns:a16="http://schemas.microsoft.com/office/drawing/2014/main" id="{BDB88733-AFB5-437B-7E7B-F92497453D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45586" y="5076471"/>
            <a:ext cx="5398238" cy="1655762"/>
          </a:xfrm>
          <a:prstGeom prst="rect">
            <a:avLst/>
          </a:prstGeom>
        </p:spPr>
      </p:pic>
    </p:spTree>
    <p:extLst>
      <p:ext uri="{BB962C8B-B14F-4D97-AF65-F5344CB8AC3E}">
        <p14:creationId xmlns:p14="http://schemas.microsoft.com/office/powerpoint/2010/main" val="415395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628F40-C3E2-C8E0-3AF1-446D15C636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B8FBA0CE-A449-1BF1-F1FB-C2EE505A65E1}"/>
              </a:ext>
            </a:extLst>
          </p:cNvPr>
          <p:cNvSpPr>
            <a:spLocks noGrp="1"/>
          </p:cNvSpPr>
          <p:nvPr>
            <p:ph sz="half" idx="2"/>
          </p:nvPr>
        </p:nvSpPr>
        <p:spPr>
          <a:xfrm>
            <a:off x="839788" y="2055813"/>
            <a:ext cx="5157787" cy="3486150"/>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9791F995-B764-8038-1717-D829B5F17B88}"/>
              </a:ext>
            </a:extLst>
          </p:cNvPr>
          <p:cNvSpPr>
            <a:spLocks noGrp="1"/>
          </p:cNvSpPr>
          <p:nvPr>
            <p:ph sz="quarter" idx="4"/>
          </p:nvPr>
        </p:nvSpPr>
        <p:spPr>
          <a:xfrm>
            <a:off x="6172200" y="2055813"/>
            <a:ext cx="5183188" cy="3486150"/>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890696-834C-86F2-D704-8258419EB6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11" name="Slide Number Placeholder 5">
            <a:extLst>
              <a:ext uri="{FF2B5EF4-FFF2-40B4-BE49-F238E27FC236}">
                <a16:creationId xmlns:a16="http://schemas.microsoft.com/office/drawing/2014/main" id="{09F4BDC9-35C7-661E-2D90-21DC780D1805}"/>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2" name="Picture 11">
            <a:extLst>
              <a:ext uri="{FF2B5EF4-FFF2-40B4-BE49-F238E27FC236}">
                <a16:creationId xmlns:a16="http://schemas.microsoft.com/office/drawing/2014/main" id="{704248AD-995F-4E5F-317D-ECFD7A2894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15851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8700-95E4-620F-73D2-D4619CA0A2CF}"/>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CB5BA59C-A51A-1500-F2D2-7A456AE78E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70222C3-BF52-8FA7-6F79-F09A9BADCDF8}"/>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8" name="Picture 7">
            <a:extLst>
              <a:ext uri="{FF2B5EF4-FFF2-40B4-BE49-F238E27FC236}">
                <a16:creationId xmlns:a16="http://schemas.microsoft.com/office/drawing/2014/main" id="{065386C8-36C1-43A0-E66F-F4227BEDD8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183176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792E0-97C1-A5E9-990F-A86F2113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665828B-8DEA-9A32-3D7D-94EFBDC1835E}"/>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7" name="Picture 6">
            <a:extLst>
              <a:ext uri="{FF2B5EF4-FFF2-40B4-BE49-F238E27FC236}">
                <a16:creationId xmlns:a16="http://schemas.microsoft.com/office/drawing/2014/main" id="{644890F5-47B3-7AC8-2451-63D5154618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174545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5F22F54-AB1A-970E-EFF1-9CB12F69F609}"/>
              </a:ext>
            </a:extLst>
          </p:cNvPr>
          <p:cNvSpPr>
            <a:spLocks noGrp="1"/>
          </p:cNvSpPr>
          <p:nvPr>
            <p:ph type="pic" idx="1"/>
          </p:nvPr>
        </p:nvSpPr>
        <p:spPr>
          <a:xfrm>
            <a:off x="0" y="1"/>
            <a:ext cx="12192000" cy="5861050"/>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5" name="Picture 4">
            <a:extLst>
              <a:ext uri="{FF2B5EF4-FFF2-40B4-BE49-F238E27FC236}">
                <a16:creationId xmlns:a16="http://schemas.microsoft.com/office/drawing/2014/main" id="{312792E0-97C1-A5E9-990F-A86F2113C2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665828B-8DEA-9A32-3D7D-94EFBDC1835E}"/>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7" name="Picture 6">
            <a:extLst>
              <a:ext uri="{FF2B5EF4-FFF2-40B4-BE49-F238E27FC236}">
                <a16:creationId xmlns:a16="http://schemas.microsoft.com/office/drawing/2014/main" id="{644890F5-47B3-7AC8-2451-63D5154618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356338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F75C97-38C5-3BFC-0219-8F3303D027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0D5780-26CD-7931-57F0-B2E9D5873A0B}"/>
              </a:ext>
            </a:extLst>
          </p:cNvPr>
          <p:cNvSpPr>
            <a:spLocks noGrp="1"/>
          </p:cNvSpPr>
          <p:nvPr>
            <p:ph type="title"/>
          </p:nvPr>
        </p:nvSpPr>
        <p:spPr>
          <a:xfrm>
            <a:off x="839788" y="987424"/>
            <a:ext cx="3932237" cy="4323611"/>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BB6191A-4BE2-0409-D4A7-ED20A38BB058}"/>
              </a:ext>
            </a:extLst>
          </p:cNvPr>
          <p:cNvSpPr>
            <a:spLocks noGrp="1"/>
          </p:cNvSpPr>
          <p:nvPr>
            <p:ph idx="1"/>
          </p:nvPr>
        </p:nvSpPr>
        <p:spPr>
          <a:xfrm>
            <a:off x="5183188" y="987425"/>
            <a:ext cx="6172200" cy="4323611"/>
          </a:xfrm>
        </p:spPr>
        <p:txBody>
          <a:bodyPr/>
          <a:lstStyle>
            <a:lvl1pPr>
              <a:lnSpc>
                <a:spcPts val="4000"/>
              </a:lnSpc>
              <a:defRPr sz="3200" b="0" i="0">
                <a:latin typeface="Ubuntu" panose="020B0504030602030204" pitchFamily="34" charset="0"/>
              </a:defRPr>
            </a:lvl1pPr>
            <a:lvl2pPr>
              <a:lnSpc>
                <a:spcPts val="4000"/>
              </a:lnSpc>
              <a:defRPr sz="2800" b="0" i="0">
                <a:latin typeface="Ubuntu" panose="020B0504030602030204" pitchFamily="34" charset="0"/>
              </a:defRPr>
            </a:lvl2pPr>
            <a:lvl3pPr>
              <a:lnSpc>
                <a:spcPts val="4000"/>
              </a:lnSpc>
              <a:defRPr sz="2400" b="0" i="0">
                <a:latin typeface="Ubuntu" panose="020B0504030602030204" pitchFamily="34" charset="0"/>
              </a:defRPr>
            </a:lvl3pPr>
            <a:lvl4pPr>
              <a:lnSpc>
                <a:spcPts val="4000"/>
              </a:lnSpc>
              <a:defRPr sz="2000" b="0" i="0">
                <a:latin typeface="Ubuntu" panose="020B0504030602030204" pitchFamily="34" charset="0"/>
              </a:defRPr>
            </a:lvl4pPr>
            <a:lvl5pPr>
              <a:lnSpc>
                <a:spcPts val="4000"/>
              </a:lnSpc>
              <a:defRPr sz="2000" b="0" i="0">
                <a:latin typeface="Ubuntu" panose="020B05040306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0AFB1F36-EB3B-FFE1-CA5C-18D311E2B879}"/>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DF9F61D7-3B2C-B13E-13BC-B3982A5C23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417605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5183188" y="987426"/>
            <a:ext cx="6172200" cy="4323610"/>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11" name="Title 1">
            <a:extLst>
              <a:ext uri="{FF2B5EF4-FFF2-40B4-BE49-F238E27FC236}">
                <a16:creationId xmlns:a16="http://schemas.microsoft.com/office/drawing/2014/main" id="{4CC712D1-4F51-3A68-2AF0-FCED5CBFFC88}"/>
              </a:ext>
            </a:extLst>
          </p:cNvPr>
          <p:cNvSpPr>
            <a:spLocks noGrp="1"/>
          </p:cNvSpPr>
          <p:nvPr>
            <p:ph type="title"/>
          </p:nvPr>
        </p:nvSpPr>
        <p:spPr>
          <a:xfrm>
            <a:off x="839788" y="987424"/>
            <a:ext cx="3932237" cy="4323611"/>
          </a:xfrm>
        </p:spPr>
        <p:txBody>
          <a:bodyPr anchor="t" anchorCtr="0"/>
          <a:lstStyle>
            <a:lvl1pPr>
              <a:defRPr sz="3200"/>
            </a:lvl1pPr>
          </a:lstStyle>
          <a:p>
            <a:r>
              <a:rPr lang="en-US" dirty="0"/>
              <a:t>Click to edit Master title style</a:t>
            </a:r>
          </a:p>
        </p:txBody>
      </p:sp>
    </p:spTree>
    <p:extLst>
      <p:ext uri="{BB962C8B-B14F-4D97-AF65-F5344CB8AC3E}">
        <p14:creationId xmlns:p14="http://schemas.microsoft.com/office/powerpoint/2010/main" val="65390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848139" y="987425"/>
            <a:ext cx="6172200" cy="5050120"/>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5" name="Title 1">
            <a:extLst>
              <a:ext uri="{FF2B5EF4-FFF2-40B4-BE49-F238E27FC236}">
                <a16:creationId xmlns:a16="http://schemas.microsoft.com/office/drawing/2014/main" id="{3B2A3D0E-0C0A-3970-BF46-5E2524BA9047}"/>
              </a:ext>
            </a:extLst>
          </p:cNvPr>
          <p:cNvSpPr>
            <a:spLocks noGrp="1"/>
          </p:cNvSpPr>
          <p:nvPr>
            <p:ph type="title"/>
          </p:nvPr>
        </p:nvSpPr>
        <p:spPr>
          <a:xfrm>
            <a:off x="7411624" y="987424"/>
            <a:ext cx="3932237" cy="3985409"/>
          </a:xfrm>
        </p:spPr>
        <p:txBody>
          <a:bodyPr anchor="t" anchorCtr="0"/>
          <a:lstStyle>
            <a:lvl1pPr>
              <a:defRPr sz="3200"/>
            </a:lvl1pPr>
          </a:lstStyle>
          <a:p>
            <a:r>
              <a:rPr lang="en-US" dirty="0"/>
              <a:t>Click to edit Master title style</a:t>
            </a:r>
          </a:p>
        </p:txBody>
      </p:sp>
    </p:spTree>
    <p:extLst>
      <p:ext uri="{BB962C8B-B14F-4D97-AF65-F5344CB8AC3E}">
        <p14:creationId xmlns:p14="http://schemas.microsoft.com/office/powerpoint/2010/main" val="264703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5183188" y="987426"/>
            <a:ext cx="6172200" cy="4323610"/>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2" name="Content Placeholder 2">
            <a:extLst>
              <a:ext uri="{FF2B5EF4-FFF2-40B4-BE49-F238E27FC236}">
                <a16:creationId xmlns:a16="http://schemas.microsoft.com/office/drawing/2014/main" id="{55631354-C535-E719-904B-E584356F6DCF}"/>
              </a:ext>
            </a:extLst>
          </p:cNvPr>
          <p:cNvSpPr>
            <a:spLocks noGrp="1"/>
          </p:cNvSpPr>
          <p:nvPr>
            <p:ph idx="13"/>
          </p:nvPr>
        </p:nvSpPr>
        <p:spPr>
          <a:xfrm>
            <a:off x="838200" y="987426"/>
            <a:ext cx="4021899" cy="4574130"/>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089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838200" y="987426"/>
            <a:ext cx="5655501" cy="4010459"/>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2" name="Content Placeholder 2">
            <a:extLst>
              <a:ext uri="{FF2B5EF4-FFF2-40B4-BE49-F238E27FC236}">
                <a16:creationId xmlns:a16="http://schemas.microsoft.com/office/drawing/2014/main" id="{55631354-C535-E719-904B-E584356F6DCF}"/>
              </a:ext>
            </a:extLst>
          </p:cNvPr>
          <p:cNvSpPr>
            <a:spLocks noGrp="1"/>
          </p:cNvSpPr>
          <p:nvPr>
            <p:ph idx="13"/>
          </p:nvPr>
        </p:nvSpPr>
        <p:spPr>
          <a:xfrm>
            <a:off x="6751529" y="987426"/>
            <a:ext cx="4602271" cy="4010459"/>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0679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5183188" y="0"/>
            <a:ext cx="7008812" cy="5912284"/>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11" name="Title 1">
            <a:extLst>
              <a:ext uri="{FF2B5EF4-FFF2-40B4-BE49-F238E27FC236}">
                <a16:creationId xmlns:a16="http://schemas.microsoft.com/office/drawing/2014/main" id="{4CC712D1-4F51-3A68-2AF0-FCED5CBFFC88}"/>
              </a:ext>
            </a:extLst>
          </p:cNvPr>
          <p:cNvSpPr>
            <a:spLocks noGrp="1"/>
          </p:cNvSpPr>
          <p:nvPr>
            <p:ph type="title"/>
          </p:nvPr>
        </p:nvSpPr>
        <p:spPr>
          <a:xfrm>
            <a:off x="839788" y="987424"/>
            <a:ext cx="3932237" cy="4323611"/>
          </a:xfrm>
        </p:spPr>
        <p:txBody>
          <a:bodyPr anchor="t" anchorCtr="0"/>
          <a:lstStyle>
            <a:lvl1pPr>
              <a:defRPr sz="3200"/>
            </a:lvl1pPr>
          </a:lstStyle>
          <a:p>
            <a:r>
              <a:rPr lang="en-US" dirty="0"/>
              <a:t>Click to edit Master title style</a:t>
            </a:r>
          </a:p>
        </p:txBody>
      </p:sp>
    </p:spTree>
    <p:extLst>
      <p:ext uri="{BB962C8B-B14F-4D97-AF65-F5344CB8AC3E}">
        <p14:creationId xmlns:p14="http://schemas.microsoft.com/office/powerpoint/2010/main" val="242761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200" y="1825625"/>
            <a:ext cx="10515600" cy="3522989"/>
          </a:xfrm>
        </p:spPr>
        <p:txBody>
          <a:bodyPr/>
          <a:lstStyle>
            <a:lvl1pPr>
              <a:lnSpc>
                <a:spcPts val="4000"/>
              </a:lnSpc>
              <a:defRPr b="0" i="0" baseline="0">
                <a:latin typeface="Ubuntu" panose="020B0504030602030204" pitchFamily="34" charset="0"/>
              </a:defRPr>
            </a:lvl1pPr>
            <a:lvl2pPr>
              <a:lnSpc>
                <a:spcPts val="4000"/>
              </a:lnSpc>
              <a:defRPr b="0" i="0" baseline="0">
                <a:latin typeface="Ubuntu" panose="020B0504030602030204" pitchFamily="34" charset="0"/>
              </a:defRPr>
            </a:lvl2pPr>
            <a:lvl3pPr>
              <a:lnSpc>
                <a:spcPts val="4000"/>
              </a:lnSpc>
              <a:defRPr b="0" i="0" baseline="0">
                <a:latin typeface="Ubuntu" panose="020B0504030602030204" pitchFamily="34" charset="0"/>
              </a:defRPr>
            </a:lvl3pPr>
            <a:lvl4pPr>
              <a:lnSpc>
                <a:spcPts val="4000"/>
              </a:lnSpc>
              <a:defRPr b="0" i="0" baseline="0">
                <a:latin typeface="Ubuntu" panose="020B0504030602030204" pitchFamily="34" charset="0"/>
              </a:defRPr>
            </a:lvl4pPr>
            <a:lvl5pPr>
              <a:lnSpc>
                <a:spcPts val="4000"/>
              </a:lnSpc>
              <a:defRPr b="0" i="0" baseline="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ED16E7BE-DBFF-89D5-9089-1702E18E47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1400396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6249A8-D53D-9A9C-2FC1-3ECE198999CA}"/>
              </a:ext>
            </a:extLst>
          </p:cNvPr>
          <p:cNvSpPr>
            <a:spLocks noGrp="1"/>
          </p:cNvSpPr>
          <p:nvPr>
            <p:ph type="pic" idx="1"/>
          </p:nvPr>
        </p:nvSpPr>
        <p:spPr>
          <a:xfrm>
            <a:off x="5183188" y="0"/>
            <a:ext cx="7008812" cy="5912284"/>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8" name="Picture 7">
            <a:extLst>
              <a:ext uri="{FF2B5EF4-FFF2-40B4-BE49-F238E27FC236}">
                <a16:creationId xmlns:a16="http://schemas.microsoft.com/office/drawing/2014/main" id="{A5C59FD4-39FB-9B10-3D94-CCE6015811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868397C-D6DB-7C98-8336-DEA2A9199F01}"/>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4BAB6B6D-8821-C5A6-C8E1-D3DD0A70A2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2" name="Content Placeholder 2">
            <a:extLst>
              <a:ext uri="{FF2B5EF4-FFF2-40B4-BE49-F238E27FC236}">
                <a16:creationId xmlns:a16="http://schemas.microsoft.com/office/drawing/2014/main" id="{7513B2CC-E74E-6779-159E-D995ADC502ED}"/>
              </a:ext>
            </a:extLst>
          </p:cNvPr>
          <p:cNvSpPr>
            <a:spLocks noGrp="1"/>
          </p:cNvSpPr>
          <p:nvPr>
            <p:ph idx="13"/>
          </p:nvPr>
        </p:nvSpPr>
        <p:spPr>
          <a:xfrm>
            <a:off x="838200" y="839245"/>
            <a:ext cx="4021899" cy="4722311"/>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05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6A06B8-6FC2-310F-3A33-4016673F330E}"/>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a:p>
        </p:txBody>
      </p:sp>
      <p:pic>
        <p:nvPicPr>
          <p:cNvPr id="9" name="Picture 8">
            <a:extLst>
              <a:ext uri="{FF2B5EF4-FFF2-40B4-BE49-F238E27FC236}">
                <a16:creationId xmlns:a16="http://schemas.microsoft.com/office/drawing/2014/main" id="{BDB88733-AFB5-437B-7E7B-F92497453D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586" y="5076471"/>
            <a:ext cx="5398238" cy="1655762"/>
          </a:xfrm>
          <a:prstGeom prst="rect">
            <a:avLst/>
          </a:prstGeom>
        </p:spPr>
      </p:pic>
      <p:pic>
        <p:nvPicPr>
          <p:cNvPr id="11" name="Picture 10">
            <a:extLst>
              <a:ext uri="{FF2B5EF4-FFF2-40B4-BE49-F238E27FC236}">
                <a16:creationId xmlns:a16="http://schemas.microsoft.com/office/drawing/2014/main" id="{623F32EB-F995-87F7-5792-F89EF541DC67}"/>
              </a:ext>
            </a:extLst>
          </p:cNvPr>
          <p:cNvPicPr>
            <a:picLocks noChangeAspect="1"/>
          </p:cNvPicPr>
          <p:nvPr userDrawn="1"/>
        </p:nvPicPr>
        <p:blipFill>
          <a:blip r:embed="rId3"/>
          <a:stretch>
            <a:fillRect/>
          </a:stretch>
        </p:blipFill>
        <p:spPr>
          <a:xfrm>
            <a:off x="0" y="0"/>
            <a:ext cx="12238202" cy="5370286"/>
          </a:xfrm>
          <a:prstGeom prst="rect">
            <a:avLst/>
          </a:prstGeom>
        </p:spPr>
      </p:pic>
    </p:spTree>
    <p:extLst>
      <p:ext uri="{BB962C8B-B14F-4D97-AF65-F5344CB8AC3E}">
        <p14:creationId xmlns:p14="http://schemas.microsoft.com/office/powerpoint/2010/main" val="321473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200" y="1825625"/>
            <a:ext cx="10515600" cy="3522989"/>
          </a:xfrm>
        </p:spPr>
        <p:txBody>
          <a:bodyPr/>
          <a:lstStyle>
            <a:lvl1pPr>
              <a:lnSpc>
                <a:spcPts val="4000"/>
              </a:lnSpc>
              <a:defRPr b="0" i="0" baseline="0">
                <a:latin typeface="Ubuntu" panose="020B0504030602030204" pitchFamily="34" charset="0"/>
              </a:defRPr>
            </a:lvl1pPr>
            <a:lvl2pPr>
              <a:lnSpc>
                <a:spcPts val="4000"/>
              </a:lnSpc>
              <a:defRPr b="0" i="0" baseline="0">
                <a:latin typeface="Ubuntu" panose="020B0504030602030204" pitchFamily="34" charset="0"/>
              </a:defRPr>
            </a:lvl2pPr>
            <a:lvl3pPr>
              <a:lnSpc>
                <a:spcPts val="4000"/>
              </a:lnSpc>
              <a:defRPr b="0" i="0" baseline="0">
                <a:latin typeface="Ubuntu" panose="020B0504030602030204" pitchFamily="34" charset="0"/>
              </a:defRPr>
            </a:lvl3pPr>
            <a:lvl4pPr>
              <a:lnSpc>
                <a:spcPts val="4000"/>
              </a:lnSpc>
              <a:defRPr b="0" i="0" baseline="0">
                <a:latin typeface="Ubuntu" panose="020B0504030602030204" pitchFamily="34" charset="0"/>
              </a:defRPr>
            </a:lvl4pPr>
            <a:lvl5pPr>
              <a:lnSpc>
                <a:spcPts val="4000"/>
              </a:lnSpc>
              <a:defRPr b="0" i="0" baseline="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ED16E7BE-DBFF-89D5-9089-1702E18E47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27924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645EC-A83B-3342-68FA-B50447979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a:xfrm>
            <a:off x="838200" y="365125"/>
            <a:ext cx="625465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199" y="1825625"/>
            <a:ext cx="6254651" cy="3594239"/>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ED16E7BE-DBFF-89D5-9089-1702E18E4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pic>
        <p:nvPicPr>
          <p:cNvPr id="5" name="Picture 4">
            <a:extLst>
              <a:ext uri="{FF2B5EF4-FFF2-40B4-BE49-F238E27FC236}">
                <a16:creationId xmlns:a16="http://schemas.microsoft.com/office/drawing/2014/main" id="{8328FB58-A992-82EA-A465-10CAE42E5866}"/>
              </a:ext>
            </a:extLst>
          </p:cNvPr>
          <p:cNvPicPr>
            <a:picLocks noChangeAspect="1"/>
          </p:cNvPicPr>
          <p:nvPr userDrawn="1"/>
        </p:nvPicPr>
        <p:blipFill>
          <a:blip r:embed="rId4"/>
          <a:stretch>
            <a:fillRect/>
          </a:stretch>
        </p:blipFill>
        <p:spPr>
          <a:xfrm>
            <a:off x="7160984" y="436375"/>
            <a:ext cx="4727925" cy="4983489"/>
          </a:xfrm>
          <a:prstGeom prst="rect">
            <a:avLst/>
          </a:prstGeom>
        </p:spPr>
      </p:pic>
    </p:spTree>
    <p:extLst>
      <p:ext uri="{BB962C8B-B14F-4D97-AF65-F5344CB8AC3E}">
        <p14:creationId xmlns:p14="http://schemas.microsoft.com/office/powerpoint/2010/main" val="2684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64B29E-2B60-12B7-43CE-BB35AE76FC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1875"/>
            <a:ext cx="12260133" cy="6909096"/>
          </a:xfrm>
          <a:prstGeom prst="rect">
            <a:avLst/>
          </a:prstGeom>
        </p:spPr>
      </p:pic>
      <p:pic>
        <p:nvPicPr>
          <p:cNvPr id="12" name="Picture 11">
            <a:extLst>
              <a:ext uri="{FF2B5EF4-FFF2-40B4-BE49-F238E27FC236}">
                <a16:creationId xmlns:a16="http://schemas.microsoft.com/office/drawing/2014/main" id="{7FD31C44-48A9-4B6D-3A1B-1969BD575C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33467" y="5720790"/>
            <a:ext cx="3124845" cy="958460"/>
          </a:xfrm>
          <a:prstGeom prst="rect">
            <a:avLst/>
          </a:prstGeom>
        </p:spPr>
      </p:pic>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a:xfrm>
            <a:off x="838200" y="618939"/>
            <a:ext cx="500446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199" y="2363189"/>
            <a:ext cx="5004461" cy="3669475"/>
          </a:xfrm>
        </p:spPr>
        <p:txBody>
          <a:bodyPr/>
          <a:lstStyle>
            <a:lvl1pPr>
              <a:lnSpc>
                <a:spcPts val="4000"/>
              </a:lnSpc>
              <a:defRPr b="0" i="0">
                <a:solidFill>
                  <a:schemeClr val="bg1"/>
                </a:solidFill>
                <a:latin typeface="Ubuntu" panose="020B0504030602030204" pitchFamily="34" charset="0"/>
              </a:defRPr>
            </a:lvl1pPr>
            <a:lvl2pPr>
              <a:lnSpc>
                <a:spcPts val="4000"/>
              </a:lnSpc>
              <a:defRPr b="0" i="0">
                <a:solidFill>
                  <a:schemeClr val="bg1"/>
                </a:solidFill>
                <a:latin typeface="Ubuntu" panose="020B0504030602030204" pitchFamily="34" charset="0"/>
              </a:defRPr>
            </a:lvl2pPr>
            <a:lvl3pPr>
              <a:lnSpc>
                <a:spcPts val="4000"/>
              </a:lnSpc>
              <a:defRPr b="0" i="0">
                <a:solidFill>
                  <a:schemeClr val="bg1"/>
                </a:solidFill>
                <a:latin typeface="Ubuntu" panose="020B0504030602030204" pitchFamily="34" charset="0"/>
              </a:defRPr>
            </a:lvl3pPr>
            <a:lvl4pPr>
              <a:lnSpc>
                <a:spcPts val="4000"/>
              </a:lnSpc>
              <a:defRPr b="0" i="0">
                <a:solidFill>
                  <a:schemeClr val="bg1"/>
                </a:solidFill>
                <a:latin typeface="Ubuntu" panose="020B0504030602030204" pitchFamily="34" charset="0"/>
              </a:defRPr>
            </a:lvl4pPr>
            <a:lvl5pPr>
              <a:lnSpc>
                <a:spcPts val="4000"/>
              </a:lnSpc>
              <a:defRPr b="0" i="0">
                <a:solidFill>
                  <a:schemeClr val="bg1"/>
                </a:solidFill>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bg1"/>
                </a:solidFill>
                <a:latin typeface="Ubuntu" panose="020B0504030602030204" pitchFamily="34" charset="0"/>
              </a:defRPr>
            </a:lvl1pPr>
          </a:lstStyle>
          <a:p>
            <a:fld id="{13BFC840-C225-D247-BFBB-E0A0DEBE9B4C}" type="slidenum">
              <a:rPr lang="en-US" smtClean="0"/>
              <a:pPr/>
              <a:t>‹#›</a:t>
            </a:fld>
            <a:endParaRPr lang="en-US" dirty="0"/>
          </a:p>
        </p:txBody>
      </p:sp>
    </p:spTree>
    <p:extLst>
      <p:ext uri="{BB962C8B-B14F-4D97-AF65-F5344CB8AC3E}">
        <p14:creationId xmlns:p14="http://schemas.microsoft.com/office/powerpoint/2010/main" val="193639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4329CB-E723-B7BA-F6A3-F044FCC935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9132" y="3050417"/>
            <a:ext cx="847210" cy="2176558"/>
          </a:xfrm>
          <a:prstGeom prst="rect">
            <a:avLst/>
          </a:prstGeom>
        </p:spPr>
      </p:pic>
      <p:pic>
        <p:nvPicPr>
          <p:cNvPr id="5" name="Picture 4">
            <a:extLst>
              <a:ext uri="{FF2B5EF4-FFF2-40B4-BE49-F238E27FC236}">
                <a16:creationId xmlns:a16="http://schemas.microsoft.com/office/drawing/2014/main" id="{B92F5AF4-8921-929D-0B9B-9F96149477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02241" y="4846964"/>
            <a:ext cx="587518" cy="1509386"/>
          </a:xfrm>
          <a:prstGeom prst="rect">
            <a:avLst/>
          </a:prstGeom>
        </p:spPr>
      </p:pic>
      <p:pic>
        <p:nvPicPr>
          <p:cNvPr id="8" name="Picture 7">
            <a:extLst>
              <a:ext uri="{FF2B5EF4-FFF2-40B4-BE49-F238E27FC236}">
                <a16:creationId xmlns:a16="http://schemas.microsoft.com/office/drawing/2014/main" id="{205FF693-7E83-F12B-B609-034A128504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74503" y="4804497"/>
            <a:ext cx="476729" cy="1224760"/>
          </a:xfrm>
          <a:prstGeom prst="rect">
            <a:avLst/>
          </a:prstGeom>
        </p:spPr>
      </p:pic>
      <p:pic>
        <p:nvPicPr>
          <p:cNvPr id="11" name="Picture 10">
            <a:extLst>
              <a:ext uri="{FF2B5EF4-FFF2-40B4-BE49-F238E27FC236}">
                <a16:creationId xmlns:a16="http://schemas.microsoft.com/office/drawing/2014/main" id="{B654EA66-BB16-75C4-86E5-EF8A55C6D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6893" y="4417618"/>
            <a:ext cx="525531" cy="1350137"/>
          </a:xfrm>
          <a:prstGeom prst="rect">
            <a:avLst/>
          </a:prstGeom>
        </p:spPr>
      </p:pic>
      <p:pic>
        <p:nvPicPr>
          <p:cNvPr id="12" name="Picture 11">
            <a:extLst>
              <a:ext uri="{FF2B5EF4-FFF2-40B4-BE49-F238E27FC236}">
                <a16:creationId xmlns:a16="http://schemas.microsoft.com/office/drawing/2014/main" id="{4A529EF1-7395-78C7-E4B2-AC4E5701DD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91702" y="5001693"/>
            <a:ext cx="679511" cy="1745724"/>
          </a:xfrm>
          <a:prstGeom prst="rect">
            <a:avLst/>
          </a:prstGeom>
        </p:spPr>
      </p:pic>
      <p:pic>
        <p:nvPicPr>
          <p:cNvPr id="13" name="Picture 12">
            <a:extLst>
              <a:ext uri="{FF2B5EF4-FFF2-40B4-BE49-F238E27FC236}">
                <a16:creationId xmlns:a16="http://schemas.microsoft.com/office/drawing/2014/main" id="{3ADF7388-F55E-86D0-794D-BA0E288F6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184" y="4138696"/>
            <a:ext cx="779710" cy="2003145"/>
          </a:xfrm>
          <a:prstGeom prst="rect">
            <a:avLst/>
          </a:prstGeom>
        </p:spPr>
      </p:pic>
      <p:pic>
        <p:nvPicPr>
          <p:cNvPr id="14" name="Picture 13">
            <a:extLst>
              <a:ext uri="{FF2B5EF4-FFF2-40B4-BE49-F238E27FC236}">
                <a16:creationId xmlns:a16="http://schemas.microsoft.com/office/drawing/2014/main" id="{B7C75E2A-CBA3-3B49-0DA1-967B675764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63251" y="3895104"/>
            <a:ext cx="747614" cy="1920687"/>
          </a:xfrm>
          <a:prstGeom prst="rect">
            <a:avLst/>
          </a:prstGeom>
        </p:spPr>
      </p:pic>
      <p:pic>
        <p:nvPicPr>
          <p:cNvPr id="15" name="Picture 14">
            <a:extLst>
              <a:ext uri="{FF2B5EF4-FFF2-40B4-BE49-F238E27FC236}">
                <a16:creationId xmlns:a16="http://schemas.microsoft.com/office/drawing/2014/main" id="{462A7BCB-9BB5-CB16-2079-1519B36C1B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6748" y="5316512"/>
            <a:ext cx="426657" cy="1096120"/>
          </a:xfrm>
          <a:prstGeom prst="rect">
            <a:avLst/>
          </a:prstGeom>
        </p:spPr>
      </p:pic>
      <p:pic>
        <p:nvPicPr>
          <p:cNvPr id="16" name="Picture 15">
            <a:extLst>
              <a:ext uri="{FF2B5EF4-FFF2-40B4-BE49-F238E27FC236}">
                <a16:creationId xmlns:a16="http://schemas.microsoft.com/office/drawing/2014/main" id="{7F11F42F-9289-CCEF-DECB-32F387E87E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93528" y="4478290"/>
            <a:ext cx="426657" cy="1096120"/>
          </a:xfrm>
          <a:prstGeom prst="rect">
            <a:avLst/>
          </a:prstGeom>
        </p:spPr>
      </p:pic>
      <p:pic>
        <p:nvPicPr>
          <p:cNvPr id="17" name="Picture 16">
            <a:extLst>
              <a:ext uri="{FF2B5EF4-FFF2-40B4-BE49-F238E27FC236}">
                <a16:creationId xmlns:a16="http://schemas.microsoft.com/office/drawing/2014/main" id="{97EB2879-ED2F-C3D6-4E45-74D7C394EB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57671" y="5141299"/>
            <a:ext cx="388987" cy="999342"/>
          </a:xfrm>
          <a:prstGeom prst="rect">
            <a:avLst/>
          </a:prstGeom>
        </p:spPr>
      </p:pic>
      <p:pic>
        <p:nvPicPr>
          <p:cNvPr id="18" name="Picture 17">
            <a:extLst>
              <a:ext uri="{FF2B5EF4-FFF2-40B4-BE49-F238E27FC236}">
                <a16:creationId xmlns:a16="http://schemas.microsoft.com/office/drawing/2014/main" id="{0024C7BF-69CA-6D99-6FC7-94D902A206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7536" y="4843042"/>
            <a:ext cx="726896" cy="1867460"/>
          </a:xfrm>
          <a:prstGeom prst="rect">
            <a:avLst/>
          </a:prstGeom>
        </p:spPr>
      </p:pic>
      <p:pic>
        <p:nvPicPr>
          <p:cNvPr id="19" name="Picture 18">
            <a:extLst>
              <a:ext uri="{FF2B5EF4-FFF2-40B4-BE49-F238E27FC236}">
                <a16:creationId xmlns:a16="http://schemas.microsoft.com/office/drawing/2014/main" id="{CB484B04-DCB4-35EF-F7BA-21B5A4FF6D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6200" y="4930443"/>
            <a:ext cx="426657" cy="1096120"/>
          </a:xfrm>
          <a:prstGeom prst="rect">
            <a:avLst/>
          </a:prstGeom>
        </p:spPr>
      </p:pic>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200" y="1825625"/>
            <a:ext cx="10515600" cy="3522989"/>
          </a:xfrm>
        </p:spPr>
        <p:txBody>
          <a:bodyPr/>
          <a:lstStyle>
            <a:lvl1pPr>
              <a:lnSpc>
                <a:spcPts val="4000"/>
              </a:lnSpc>
              <a:defRPr b="0" i="0" baseline="0">
                <a:latin typeface="Ubuntu" panose="020B0504030602030204" pitchFamily="34" charset="0"/>
              </a:defRPr>
            </a:lvl1pPr>
            <a:lvl2pPr>
              <a:lnSpc>
                <a:spcPts val="4000"/>
              </a:lnSpc>
              <a:defRPr b="0" i="0" baseline="0">
                <a:latin typeface="Ubuntu" panose="020B0504030602030204" pitchFamily="34" charset="0"/>
              </a:defRPr>
            </a:lvl2pPr>
            <a:lvl3pPr>
              <a:lnSpc>
                <a:spcPts val="4000"/>
              </a:lnSpc>
              <a:defRPr b="0" i="0" baseline="0">
                <a:latin typeface="Ubuntu" panose="020B0504030602030204" pitchFamily="34" charset="0"/>
              </a:defRPr>
            </a:lvl3pPr>
            <a:lvl4pPr>
              <a:lnSpc>
                <a:spcPts val="4000"/>
              </a:lnSpc>
              <a:defRPr b="0" i="0" baseline="0">
                <a:latin typeface="Ubuntu" panose="020B0504030602030204" pitchFamily="34" charset="0"/>
              </a:defRPr>
            </a:lvl4pPr>
            <a:lvl5pPr>
              <a:lnSpc>
                <a:spcPts val="4000"/>
              </a:lnSpc>
              <a:defRPr b="0" i="0" baseline="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49645EC-A83B-3342-68FA-B504479798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p:txBody>
          <a:bodyPr/>
          <a:lstStyle/>
          <a:p>
            <a:r>
              <a:rPr lang="en-US" dirty="0"/>
              <a:t>Click to edit Master title style</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ED16E7BE-DBFF-89D5-9089-1702E18E4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27778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03E4ECC-2E00-3F7A-F929-70EA5896A2E9}"/>
              </a:ext>
            </a:extLst>
          </p:cNvPr>
          <p:cNvSpPr>
            <a:spLocks noGrp="1"/>
          </p:cNvSpPr>
          <p:nvPr>
            <p:ph type="pic" idx="13"/>
          </p:nvPr>
        </p:nvSpPr>
        <p:spPr>
          <a:xfrm>
            <a:off x="6234952" y="1825626"/>
            <a:ext cx="5957048" cy="4351338"/>
          </a:xfrm>
        </p:spPr>
        <p:txBody>
          <a:bodyPr/>
          <a:lstStyle>
            <a:lvl1pPr marL="0" indent="0">
              <a:buNone/>
              <a:defRPr sz="3200" b="0" i="0">
                <a:latin typeface="Ubuntu" panose="020B05040306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9" name="Picture 8">
            <a:extLst>
              <a:ext uri="{FF2B5EF4-FFF2-40B4-BE49-F238E27FC236}">
                <a16:creationId xmlns:a16="http://schemas.microsoft.com/office/drawing/2014/main" id="{C49645EC-A83B-3342-68FA-B50447979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B5C8D5-B87E-19C3-6D07-A42EC0A405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76962E-8304-B191-A82A-C7B0F75E3D01}"/>
              </a:ext>
            </a:extLst>
          </p:cNvPr>
          <p:cNvSpPr>
            <a:spLocks noGrp="1"/>
          </p:cNvSpPr>
          <p:nvPr>
            <p:ph idx="1"/>
          </p:nvPr>
        </p:nvSpPr>
        <p:spPr>
          <a:xfrm>
            <a:off x="838200" y="1825625"/>
            <a:ext cx="5257800" cy="3895165"/>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947DEEBD-7819-CC6A-B145-B12A141809F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ED16E7BE-DBFF-89D5-9089-1702E18E4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Tree>
    <p:extLst>
      <p:ext uri="{BB962C8B-B14F-4D97-AF65-F5344CB8AC3E}">
        <p14:creationId xmlns:p14="http://schemas.microsoft.com/office/powerpoint/2010/main" val="387791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666E1E-16B9-B5BC-5EAB-9A8D66DF9F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Slide Number Placeholder 5">
            <a:extLst>
              <a:ext uri="{FF2B5EF4-FFF2-40B4-BE49-F238E27FC236}">
                <a16:creationId xmlns:a16="http://schemas.microsoft.com/office/drawing/2014/main" id="{06B16850-9FBD-04F9-6640-C7FB37113E5B}"/>
              </a:ext>
            </a:extLst>
          </p:cNvPr>
          <p:cNvSpPr txBox="1">
            <a:spLocks/>
          </p:cNvSpPr>
          <p:nvPr userDrawn="1"/>
        </p:nvSpPr>
        <p:spPr>
          <a:xfrm>
            <a:off x="215152" y="6356350"/>
            <a:ext cx="2680447" cy="365125"/>
          </a:xfrm>
          <a:prstGeom prst="rect">
            <a:avLst/>
          </a:prstGeom>
        </p:spPr>
        <p:txBody>
          <a:bodyPr vert="horz" lIns="91440" tIns="45720" rIns="91440" bIns="45720" rtlCol="0" anchor="ctr"/>
          <a:lstStyle>
            <a:defPPr>
              <a:defRPr lang="en-US"/>
            </a:defPPr>
            <a:lvl1pPr marL="0" algn="l" defTabSz="914400" rtl="0" eaLnBrk="1" latinLnBrk="0" hangingPunct="1">
              <a:defRPr sz="1200" b="0" i="0" kern="1200">
                <a:solidFill>
                  <a:schemeClr val="tx1"/>
                </a:solidFill>
                <a:latin typeface="Ubuntu" panose="020B05040306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BFC840-C225-D247-BFBB-E0A0DEBE9B4C}" type="slidenum">
              <a:rPr lang="en-US" smtClean="0"/>
              <a:pPr/>
              <a:t>‹#›</a:t>
            </a:fld>
            <a:endParaRPr lang="en-US" dirty="0"/>
          </a:p>
        </p:txBody>
      </p:sp>
      <p:pic>
        <p:nvPicPr>
          <p:cNvPr id="9" name="Picture 8">
            <a:extLst>
              <a:ext uri="{FF2B5EF4-FFF2-40B4-BE49-F238E27FC236}">
                <a16:creationId xmlns:a16="http://schemas.microsoft.com/office/drawing/2014/main" id="{7135B4F3-B486-EADB-4828-866DC70CA5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2" name="Title 1">
            <a:extLst>
              <a:ext uri="{FF2B5EF4-FFF2-40B4-BE49-F238E27FC236}">
                <a16:creationId xmlns:a16="http://schemas.microsoft.com/office/drawing/2014/main" id="{C4E0EA62-9E62-3A1F-0C36-CEE2DA7FC1BF}"/>
              </a:ext>
            </a:extLst>
          </p:cNvPr>
          <p:cNvSpPr>
            <a:spLocks noGrp="1"/>
          </p:cNvSpPr>
          <p:nvPr>
            <p:ph type="title"/>
          </p:nvPr>
        </p:nvSpPr>
        <p:spPr>
          <a:xfrm>
            <a:off x="831850" y="0"/>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F53D9F-1CA8-D26F-A7FF-135D856387CF}"/>
              </a:ext>
            </a:extLst>
          </p:cNvPr>
          <p:cNvSpPr>
            <a:spLocks noGrp="1"/>
          </p:cNvSpPr>
          <p:nvPr>
            <p:ph type="body" idx="1"/>
          </p:nvPr>
        </p:nvSpPr>
        <p:spPr>
          <a:xfrm>
            <a:off x="831850" y="3429000"/>
            <a:ext cx="10515600" cy="1500187"/>
          </a:xfrm>
        </p:spPr>
        <p:txBody>
          <a:bodyPr/>
          <a:lstStyle>
            <a:lvl1pPr marL="0" indent="0">
              <a:lnSpc>
                <a:spcPct val="100000"/>
              </a:lnSpc>
              <a:buNone/>
              <a:defRPr sz="2400" b="0" i="0">
                <a:solidFill>
                  <a:schemeClr val="tx1">
                    <a:tint val="75000"/>
                  </a:schemeClr>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8861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A383F-6218-B281-DAA9-41B6A557D8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8F2DA9-B3C7-76D3-A018-B2CA50E090F5}"/>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7B7246BC-047E-E126-2ED2-A5A6E4FF620A}"/>
              </a:ext>
            </a:extLst>
          </p:cNvPr>
          <p:cNvSpPr>
            <a:spLocks noGrp="1"/>
          </p:cNvSpPr>
          <p:nvPr>
            <p:ph type="sldNum" sz="quarter" idx="12"/>
          </p:nvPr>
        </p:nvSpPr>
        <p:spPr>
          <a:xfrm>
            <a:off x="215152" y="6356350"/>
            <a:ext cx="2680447" cy="365125"/>
          </a:xfrm>
        </p:spPr>
        <p:txBody>
          <a:bodyPr/>
          <a:lstStyle>
            <a:lvl1pPr algn="l">
              <a:defRPr b="0" i="0">
                <a:solidFill>
                  <a:schemeClr val="tx1"/>
                </a:solidFill>
                <a:latin typeface="Ubuntu" panose="020B0504030602030204" pitchFamily="34" charset="0"/>
              </a:defRPr>
            </a:lvl1pPr>
          </a:lstStyle>
          <a:p>
            <a:fld id="{13BFC840-C225-D247-BFBB-E0A0DEBE9B4C}" type="slidenum">
              <a:rPr lang="en-US" smtClean="0"/>
              <a:pPr/>
              <a:t>‹#›</a:t>
            </a:fld>
            <a:endParaRPr lang="en-US" dirty="0"/>
          </a:p>
        </p:txBody>
      </p:sp>
      <p:pic>
        <p:nvPicPr>
          <p:cNvPr id="10" name="Picture 9">
            <a:extLst>
              <a:ext uri="{FF2B5EF4-FFF2-40B4-BE49-F238E27FC236}">
                <a16:creationId xmlns:a16="http://schemas.microsoft.com/office/drawing/2014/main" id="{CD51FB07-50DC-9118-9900-BF4F6A5A32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45342" y="5720790"/>
            <a:ext cx="3114791" cy="955377"/>
          </a:xfrm>
          <a:prstGeom prst="rect">
            <a:avLst/>
          </a:prstGeom>
        </p:spPr>
      </p:pic>
      <p:sp>
        <p:nvSpPr>
          <p:cNvPr id="3" name="Content Placeholder 2">
            <a:extLst>
              <a:ext uri="{FF2B5EF4-FFF2-40B4-BE49-F238E27FC236}">
                <a16:creationId xmlns:a16="http://schemas.microsoft.com/office/drawing/2014/main" id="{1A9732C0-D1F4-B4A5-6D29-9B78696E1934}"/>
              </a:ext>
            </a:extLst>
          </p:cNvPr>
          <p:cNvSpPr>
            <a:spLocks noGrp="1"/>
          </p:cNvSpPr>
          <p:nvPr>
            <p:ph sz="half" idx="1"/>
          </p:nvPr>
        </p:nvSpPr>
        <p:spPr>
          <a:xfrm>
            <a:off x="838200" y="1825625"/>
            <a:ext cx="5181600" cy="3786035"/>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E2A594-33BD-DB98-6EAE-B05E1B4BEE42}"/>
              </a:ext>
            </a:extLst>
          </p:cNvPr>
          <p:cNvSpPr>
            <a:spLocks noGrp="1"/>
          </p:cNvSpPr>
          <p:nvPr>
            <p:ph sz="half" idx="2"/>
          </p:nvPr>
        </p:nvSpPr>
        <p:spPr>
          <a:xfrm>
            <a:off x="6172200" y="1825624"/>
            <a:ext cx="5181600" cy="3786035"/>
          </a:xfrm>
        </p:spPr>
        <p:txBody>
          <a:bodyPr/>
          <a:lstStyle>
            <a:lvl1pPr>
              <a:lnSpc>
                <a:spcPts val="4000"/>
              </a:lnSpc>
              <a:defRPr b="0" i="0">
                <a:latin typeface="Ubuntu" panose="020B0504030602030204" pitchFamily="34" charset="0"/>
              </a:defRPr>
            </a:lvl1pPr>
            <a:lvl2pPr>
              <a:lnSpc>
                <a:spcPts val="4000"/>
              </a:lnSpc>
              <a:defRPr b="0" i="0">
                <a:latin typeface="Ubuntu" panose="020B0504030602030204" pitchFamily="34" charset="0"/>
              </a:defRPr>
            </a:lvl2pPr>
            <a:lvl3pPr>
              <a:lnSpc>
                <a:spcPts val="4000"/>
              </a:lnSpc>
              <a:defRPr b="0" i="0">
                <a:latin typeface="Ubuntu" panose="020B0504030602030204" pitchFamily="34" charset="0"/>
              </a:defRPr>
            </a:lvl3pPr>
            <a:lvl4pPr>
              <a:lnSpc>
                <a:spcPts val="4000"/>
              </a:lnSpc>
              <a:defRPr b="0" i="0">
                <a:latin typeface="Ubuntu" panose="020B0504030602030204" pitchFamily="34" charset="0"/>
              </a:defRPr>
            </a:lvl4pPr>
            <a:lvl5pPr>
              <a:lnSpc>
                <a:spcPts val="4000"/>
              </a:lnSpc>
              <a:defRPr b="0" i="0">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79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BD21C-88A5-0A5A-691A-8B88F06EC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B13F0DA-297B-5003-3B40-DF3D2B791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09CE50-A9F4-E8D4-33A0-C6034DA1D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Ubuntu" panose="020B0504030602030204" pitchFamily="34" charset="0"/>
              </a:defRPr>
            </a:lvl1pPr>
          </a:lstStyle>
          <a:p>
            <a:fld id="{31267E6E-8B39-3B49-88A7-D425B24BCD0A}" type="datetimeFigureOut">
              <a:rPr lang="en-US" smtClean="0"/>
              <a:pPr/>
              <a:t>9/19/2025</a:t>
            </a:fld>
            <a:endParaRPr lang="en-US" dirty="0"/>
          </a:p>
        </p:txBody>
      </p:sp>
      <p:sp>
        <p:nvSpPr>
          <p:cNvPr id="5" name="Footer Placeholder 4">
            <a:extLst>
              <a:ext uri="{FF2B5EF4-FFF2-40B4-BE49-F238E27FC236}">
                <a16:creationId xmlns:a16="http://schemas.microsoft.com/office/drawing/2014/main" id="{EE36744C-C80F-01A8-35BE-03F270566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Ubuntu" panose="020B0504030602030204" pitchFamily="34" charset="0"/>
              </a:defRPr>
            </a:lvl1pPr>
          </a:lstStyle>
          <a:p>
            <a:endParaRPr lang="en-US" dirty="0"/>
          </a:p>
        </p:txBody>
      </p:sp>
      <p:sp>
        <p:nvSpPr>
          <p:cNvPr id="6" name="Slide Number Placeholder 5">
            <a:extLst>
              <a:ext uri="{FF2B5EF4-FFF2-40B4-BE49-F238E27FC236}">
                <a16:creationId xmlns:a16="http://schemas.microsoft.com/office/drawing/2014/main" id="{71AE0710-14B2-8DB3-C6EB-68B638548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Ubuntu" panose="020B0504030602030204" pitchFamily="34" charset="0"/>
              </a:defRPr>
            </a:lvl1pPr>
          </a:lstStyle>
          <a:p>
            <a:fld id="{13BFC840-C225-D247-BFBB-E0A0DEBE9B4C}" type="slidenum">
              <a:rPr lang="en-US" smtClean="0"/>
              <a:pPr/>
              <a:t>‹#›</a:t>
            </a:fld>
            <a:endParaRPr lang="en-US" dirty="0"/>
          </a:p>
        </p:txBody>
      </p:sp>
    </p:spTree>
    <p:extLst>
      <p:ext uri="{BB962C8B-B14F-4D97-AF65-F5344CB8AC3E}">
        <p14:creationId xmlns:p14="http://schemas.microsoft.com/office/powerpoint/2010/main" val="236089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5" r:id="rId4"/>
    <p:sldLayoutId id="2147483666" r:id="rId5"/>
    <p:sldLayoutId id="2147483667" r:id="rId6"/>
    <p:sldLayoutId id="2147483660" r:id="rId7"/>
    <p:sldLayoutId id="2147483651" r:id="rId8"/>
    <p:sldLayoutId id="2147483652" r:id="rId9"/>
    <p:sldLayoutId id="2147483653" r:id="rId10"/>
    <p:sldLayoutId id="2147483654" r:id="rId11"/>
    <p:sldLayoutId id="2147483655" r:id="rId12"/>
    <p:sldLayoutId id="2147483659" r:id="rId13"/>
    <p:sldLayoutId id="2147483656" r:id="rId14"/>
    <p:sldLayoutId id="2147483657" r:id="rId15"/>
    <p:sldLayoutId id="2147483658" r:id="rId16"/>
    <p:sldLayoutId id="2147483663" r:id="rId17"/>
    <p:sldLayoutId id="2147483664" r:id="rId18"/>
    <p:sldLayoutId id="2147483661" r:id="rId19"/>
    <p:sldLayoutId id="2147483662" r:id="rId20"/>
    <p:sldLayoutId id="2147483669" r:id="rId21"/>
  </p:sldLayoutIdLst>
  <p:txStyles>
    <p:titleStyle>
      <a:lvl1pPr algn="l" defTabSz="914400" rtl="0" eaLnBrk="1" latinLnBrk="0" hangingPunct="1">
        <a:lnSpc>
          <a:spcPct val="90000"/>
        </a:lnSpc>
        <a:spcBef>
          <a:spcPct val="0"/>
        </a:spcBef>
        <a:buNone/>
        <a:defRPr sz="4400" b="1" i="0" kern="1200" spc="-40" baseline="0">
          <a:solidFill>
            <a:schemeClr val="tx1"/>
          </a:solidFill>
          <a:latin typeface="Ubuntu" panose="020B0504030602030204" pitchFamily="34" charset="0"/>
          <a:ea typeface="+mj-ea"/>
          <a:cs typeface="+mj-cs"/>
        </a:defRPr>
      </a:lvl1pPr>
    </p:titleStyle>
    <p:bodyStyle>
      <a:lvl1pPr marL="228600" indent="-228600" algn="l" defTabSz="914400" rtl="0" eaLnBrk="1" latinLnBrk="0" hangingPunct="1">
        <a:lnSpc>
          <a:spcPts val="4000"/>
        </a:lnSpc>
        <a:spcBef>
          <a:spcPts val="1000"/>
        </a:spcBef>
        <a:buFont typeface="Arial" panose="020B0604020202020204" pitchFamily="34" charset="0"/>
        <a:buChar char="•"/>
        <a:defRPr sz="2800" b="0" i="0" kern="1200" spc="-40" baseline="0">
          <a:solidFill>
            <a:schemeClr val="tx1"/>
          </a:solidFill>
          <a:latin typeface="Ubuntu" panose="020B0504030602030204" pitchFamily="34" charset="0"/>
          <a:ea typeface="+mn-ea"/>
          <a:cs typeface="+mn-cs"/>
        </a:defRPr>
      </a:lvl1pPr>
      <a:lvl2pPr marL="685800" indent="-228600" algn="l" defTabSz="914400" rtl="0" eaLnBrk="1" latinLnBrk="0" hangingPunct="1">
        <a:lnSpc>
          <a:spcPts val="4000"/>
        </a:lnSpc>
        <a:spcBef>
          <a:spcPts val="500"/>
        </a:spcBef>
        <a:buFont typeface="Arial" panose="020B0604020202020204" pitchFamily="34" charset="0"/>
        <a:buChar char="•"/>
        <a:defRPr sz="2400" b="0" i="0" kern="1200" spc="-40" baseline="0">
          <a:solidFill>
            <a:schemeClr val="tx1"/>
          </a:solidFill>
          <a:latin typeface="Ubuntu" panose="020B0504030602030204" pitchFamily="34" charset="0"/>
          <a:ea typeface="+mn-ea"/>
          <a:cs typeface="+mn-cs"/>
        </a:defRPr>
      </a:lvl2pPr>
      <a:lvl3pPr marL="1143000" indent="-228600" algn="l" defTabSz="914400" rtl="0" eaLnBrk="1" latinLnBrk="0" hangingPunct="1">
        <a:lnSpc>
          <a:spcPts val="4000"/>
        </a:lnSpc>
        <a:spcBef>
          <a:spcPts val="500"/>
        </a:spcBef>
        <a:buFont typeface="Arial" panose="020B0604020202020204" pitchFamily="34" charset="0"/>
        <a:buChar char="•"/>
        <a:defRPr sz="2000" b="0" i="0" kern="1200" spc="-40" baseline="0">
          <a:solidFill>
            <a:schemeClr val="tx1"/>
          </a:solidFill>
          <a:latin typeface="Ubuntu" panose="020B0504030602030204" pitchFamily="34" charset="0"/>
          <a:ea typeface="+mn-ea"/>
          <a:cs typeface="+mn-cs"/>
        </a:defRPr>
      </a:lvl3pPr>
      <a:lvl4pPr marL="1600200" indent="-228600" algn="l" defTabSz="914400" rtl="0" eaLnBrk="1" latinLnBrk="0" hangingPunct="1">
        <a:lnSpc>
          <a:spcPts val="4000"/>
        </a:lnSpc>
        <a:spcBef>
          <a:spcPts val="500"/>
        </a:spcBef>
        <a:buFont typeface="Arial" panose="020B0604020202020204" pitchFamily="34" charset="0"/>
        <a:buChar char="•"/>
        <a:defRPr sz="1800" b="0" i="0" kern="1200" spc="-40" baseline="0">
          <a:solidFill>
            <a:schemeClr val="tx1"/>
          </a:solidFill>
          <a:latin typeface="Ubuntu" panose="020B0504030602030204" pitchFamily="34" charset="0"/>
          <a:ea typeface="+mn-ea"/>
          <a:cs typeface="+mn-cs"/>
        </a:defRPr>
      </a:lvl4pPr>
      <a:lvl5pPr marL="2057400" indent="-228600" algn="l" defTabSz="914400" rtl="0" eaLnBrk="1" latinLnBrk="0" hangingPunct="1">
        <a:lnSpc>
          <a:spcPts val="4000"/>
        </a:lnSpc>
        <a:spcBef>
          <a:spcPts val="500"/>
        </a:spcBef>
        <a:buFont typeface="Arial" panose="020B0604020202020204" pitchFamily="34" charset="0"/>
        <a:buChar char="•"/>
        <a:defRPr sz="1800" b="0" i="0" kern="1200" spc="-40" baseline="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mailto:kloeber@specialolympicswisconsin.org"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jglish@specialolympicswisconsin.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hyperlink" Target="https://specialolympicswisconsin.org/local-program-man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mgalarowicz@specialolympicswisconsin.or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accountspayable@specialolympicswisconsin.org" TargetMode="External"/><Relationship Id="rId2" Type="http://schemas.openxmlformats.org/officeDocument/2006/relationships/hyperlink" Target="mailto:volunteer@specialolympicswisconsin.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Mgalarowicz@specialolympicswisconsin.or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Special Olympics Wisconsin</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2025 SOWI Fall Meetings</a:t>
            </a:r>
          </a:p>
          <a:p>
            <a:pPr>
              <a:lnSpc>
                <a:spcPct val="100000"/>
              </a:lnSpc>
            </a:pPr>
            <a:endParaRPr lang="en-US" sz="2600" dirty="0"/>
          </a:p>
        </p:txBody>
      </p:sp>
    </p:spTree>
    <p:extLst>
      <p:ext uri="{BB962C8B-B14F-4D97-AF65-F5344CB8AC3E}">
        <p14:creationId xmlns:p14="http://schemas.microsoft.com/office/powerpoint/2010/main" val="335309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C2F2-F788-4BBF-2556-5CF4301B7C9B}"/>
              </a:ext>
            </a:extLst>
          </p:cNvPr>
          <p:cNvSpPr>
            <a:spLocks noGrp="1"/>
          </p:cNvSpPr>
          <p:nvPr>
            <p:ph type="ctrTitle"/>
          </p:nvPr>
        </p:nvSpPr>
        <p:spPr/>
        <p:txBody>
          <a:bodyPr/>
          <a:lstStyle/>
          <a:p>
            <a:r>
              <a:rPr lang="en-US" dirty="0"/>
              <a:t>Athlete Leadership</a:t>
            </a:r>
          </a:p>
        </p:txBody>
      </p:sp>
      <p:sp>
        <p:nvSpPr>
          <p:cNvPr id="3" name="Subtitle 2">
            <a:extLst>
              <a:ext uri="{FF2B5EF4-FFF2-40B4-BE49-F238E27FC236}">
                <a16:creationId xmlns:a16="http://schemas.microsoft.com/office/drawing/2014/main" id="{815F74D0-B26D-B1FC-E56C-2C1BCE8330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7949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65FF-7392-B248-AE65-2D334911103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42EC1834-5F9B-2067-0A25-1D029A607D35}"/>
              </a:ext>
            </a:extLst>
          </p:cNvPr>
          <p:cNvSpPr>
            <a:spLocks noGrp="1"/>
          </p:cNvSpPr>
          <p:nvPr>
            <p:ph idx="1"/>
          </p:nvPr>
        </p:nvSpPr>
        <p:spPr/>
        <p:txBody>
          <a:bodyPr/>
          <a:lstStyle/>
          <a:p>
            <a:r>
              <a:rPr lang="en-US" dirty="0"/>
              <a:t>Healthy Athletes </a:t>
            </a:r>
          </a:p>
          <a:p>
            <a:r>
              <a:rPr lang="en-US" dirty="0"/>
              <a:t>Inclusive Health Trainings </a:t>
            </a:r>
          </a:p>
          <a:p>
            <a:r>
              <a:rPr lang="en-US" dirty="0"/>
              <a:t>Athlete Health Messenger</a:t>
            </a:r>
          </a:p>
          <a:p>
            <a:r>
              <a:rPr lang="en-US" dirty="0"/>
              <a:t>Wellness and Fitness Programming</a:t>
            </a:r>
          </a:p>
        </p:txBody>
      </p:sp>
    </p:spTree>
    <p:extLst>
      <p:ext uri="{BB962C8B-B14F-4D97-AF65-F5344CB8AC3E}">
        <p14:creationId xmlns:p14="http://schemas.microsoft.com/office/powerpoint/2010/main" val="2533854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DE31-10BA-CB45-B94C-E3409ECD5CB0}"/>
              </a:ext>
            </a:extLst>
          </p:cNvPr>
          <p:cNvSpPr>
            <a:spLocks noGrp="1"/>
          </p:cNvSpPr>
          <p:nvPr>
            <p:ph type="title"/>
          </p:nvPr>
        </p:nvSpPr>
        <p:spPr/>
        <p:txBody>
          <a:bodyPr/>
          <a:lstStyle/>
          <a:p>
            <a:r>
              <a:rPr lang="en-US" dirty="0"/>
              <a:t>Healthy Athletes</a:t>
            </a:r>
            <a:r>
              <a:rPr lang="en-US" sz="3200" b="0" baseline="30000" dirty="0"/>
              <a:t>®</a:t>
            </a:r>
            <a:r>
              <a:rPr lang="en-US" dirty="0"/>
              <a:t> Disciplines</a:t>
            </a:r>
          </a:p>
        </p:txBody>
      </p:sp>
      <p:sp>
        <p:nvSpPr>
          <p:cNvPr id="3" name="Content Placeholder 2">
            <a:extLst>
              <a:ext uri="{FF2B5EF4-FFF2-40B4-BE49-F238E27FC236}">
                <a16:creationId xmlns:a16="http://schemas.microsoft.com/office/drawing/2014/main" id="{BFBF095A-B1A8-6334-0E4E-F3435C61B186}"/>
              </a:ext>
            </a:extLst>
          </p:cNvPr>
          <p:cNvSpPr>
            <a:spLocks noGrp="1"/>
          </p:cNvSpPr>
          <p:nvPr>
            <p:ph idx="1"/>
          </p:nvPr>
        </p:nvSpPr>
        <p:spPr>
          <a:xfrm>
            <a:off x="838200" y="1275049"/>
            <a:ext cx="10515600" cy="553998"/>
          </a:xfrm>
        </p:spPr>
        <p:txBody>
          <a:bodyPr/>
          <a:lstStyle/>
          <a:p>
            <a:pPr marL="0" indent="0">
              <a:buNone/>
            </a:pPr>
            <a:r>
              <a:rPr lang="en-US" sz="2175" dirty="0"/>
              <a:t>Special Olympics Wisconsin provides FREE health screenings in 8 different disciplines.</a:t>
            </a:r>
          </a:p>
          <a:p>
            <a:endParaRPr lang="en-US" dirty="0"/>
          </a:p>
          <a:p>
            <a:endParaRPr lang="en-US" dirty="0"/>
          </a:p>
        </p:txBody>
      </p:sp>
      <p:pic>
        <p:nvPicPr>
          <p:cNvPr id="5" name="Picture 4" descr="A red and white foot print&#10;&#10;Description automatically generated">
            <a:extLst>
              <a:ext uri="{FF2B5EF4-FFF2-40B4-BE49-F238E27FC236}">
                <a16:creationId xmlns:a16="http://schemas.microsoft.com/office/drawing/2014/main" id="{82FF20FE-340F-2E1C-39CC-7439F75C9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990" y="1906565"/>
            <a:ext cx="1188646" cy="1181107"/>
          </a:xfrm>
          <a:prstGeom prst="rect">
            <a:avLst/>
          </a:prstGeom>
        </p:spPr>
      </p:pic>
      <p:pic>
        <p:nvPicPr>
          <p:cNvPr id="7" name="Picture 6" descr="A yellow circle with a person in the middle&#10;&#10;Description automatically generated">
            <a:extLst>
              <a:ext uri="{FF2B5EF4-FFF2-40B4-BE49-F238E27FC236}">
                <a16:creationId xmlns:a16="http://schemas.microsoft.com/office/drawing/2014/main" id="{8E718DEC-5C0E-6501-7C79-7012BA5125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9354" y="1904052"/>
            <a:ext cx="1198698" cy="1183620"/>
          </a:xfrm>
          <a:prstGeom prst="rect">
            <a:avLst/>
          </a:prstGeom>
        </p:spPr>
      </p:pic>
      <p:pic>
        <p:nvPicPr>
          <p:cNvPr id="9" name="Picture 8" descr="A green circle with a white apple&#10;&#10;Description automatically generated">
            <a:extLst>
              <a:ext uri="{FF2B5EF4-FFF2-40B4-BE49-F238E27FC236}">
                <a16:creationId xmlns:a16="http://schemas.microsoft.com/office/drawing/2014/main" id="{A1A84804-23B7-3543-94CC-1D1B573D81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7770" y="1911592"/>
            <a:ext cx="1196185" cy="1176081"/>
          </a:xfrm>
          <a:prstGeom prst="rect">
            <a:avLst/>
          </a:prstGeom>
        </p:spPr>
      </p:pic>
      <p:pic>
        <p:nvPicPr>
          <p:cNvPr id="11" name="Picture 10" descr="A close-up of a logo&#10;&#10;Description automatically generated">
            <a:extLst>
              <a:ext uri="{FF2B5EF4-FFF2-40B4-BE49-F238E27FC236}">
                <a16:creationId xmlns:a16="http://schemas.microsoft.com/office/drawing/2014/main" id="{134ED340-1230-8CAE-2427-F17142253B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3674" y="1904052"/>
            <a:ext cx="1186133" cy="1183620"/>
          </a:xfrm>
          <a:prstGeom prst="rect">
            <a:avLst/>
          </a:prstGeom>
        </p:spPr>
      </p:pic>
      <p:pic>
        <p:nvPicPr>
          <p:cNvPr id="13" name="Picture 12" descr="A white line in a circle&#10;&#10;Description automatically generated">
            <a:extLst>
              <a:ext uri="{FF2B5EF4-FFF2-40B4-BE49-F238E27FC236}">
                <a16:creationId xmlns:a16="http://schemas.microsoft.com/office/drawing/2014/main" id="{CBEB800D-13A2-BAD7-274D-113266540F9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7221" y="3744972"/>
            <a:ext cx="1193672" cy="1178594"/>
          </a:xfrm>
          <a:prstGeom prst="rect">
            <a:avLst/>
          </a:prstGeom>
        </p:spPr>
      </p:pic>
      <p:pic>
        <p:nvPicPr>
          <p:cNvPr id="15" name="Picture 14" descr="A blue circle with a white eye and a circle&#10;&#10;Description automatically generated">
            <a:extLst>
              <a:ext uri="{FF2B5EF4-FFF2-40B4-BE49-F238E27FC236}">
                <a16:creationId xmlns:a16="http://schemas.microsoft.com/office/drawing/2014/main" id="{1ABCB15F-475A-FAA7-02CE-83F2E283F8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8730" y="3744972"/>
            <a:ext cx="1191158" cy="1178594"/>
          </a:xfrm>
          <a:prstGeom prst="rect">
            <a:avLst/>
          </a:prstGeom>
        </p:spPr>
      </p:pic>
      <p:pic>
        <p:nvPicPr>
          <p:cNvPr id="17" name="Picture 16" descr="A purple circle with a white smile&#10;&#10;Description automatically generated">
            <a:extLst>
              <a:ext uri="{FF2B5EF4-FFF2-40B4-BE49-F238E27FC236}">
                <a16:creationId xmlns:a16="http://schemas.microsoft.com/office/drawing/2014/main" id="{A0FA9B24-0FBF-900E-5AF4-C24C7174B2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7725" y="3747485"/>
            <a:ext cx="1191159" cy="1176081"/>
          </a:xfrm>
          <a:prstGeom prst="rect">
            <a:avLst/>
          </a:prstGeom>
        </p:spPr>
      </p:pic>
      <p:pic>
        <p:nvPicPr>
          <p:cNvPr id="19" name="Picture 18" descr="A blue circle with a black outline of a head and a heart in the middle&#10;&#10;Description automatically generated">
            <a:extLst>
              <a:ext uri="{FF2B5EF4-FFF2-40B4-BE49-F238E27FC236}">
                <a16:creationId xmlns:a16="http://schemas.microsoft.com/office/drawing/2014/main" id="{8986A4DB-7627-FB94-C52E-FD827DFAAE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6720" y="3739080"/>
            <a:ext cx="1208750" cy="1216289"/>
          </a:xfrm>
          <a:prstGeom prst="rect">
            <a:avLst/>
          </a:prstGeom>
        </p:spPr>
      </p:pic>
      <p:sp>
        <p:nvSpPr>
          <p:cNvPr id="20" name="TextBox 19">
            <a:extLst>
              <a:ext uri="{FF2B5EF4-FFF2-40B4-BE49-F238E27FC236}">
                <a16:creationId xmlns:a16="http://schemas.microsoft.com/office/drawing/2014/main" id="{6A513470-34D1-484C-0311-6375416F6540}"/>
              </a:ext>
            </a:extLst>
          </p:cNvPr>
          <p:cNvSpPr txBox="1"/>
          <p:nvPr/>
        </p:nvSpPr>
        <p:spPr>
          <a:xfrm>
            <a:off x="678677" y="3058475"/>
            <a:ext cx="1830760" cy="553998"/>
          </a:xfrm>
          <a:prstGeom prst="rect">
            <a:avLst/>
          </a:prstGeom>
          <a:noFill/>
        </p:spPr>
        <p:txBody>
          <a:bodyPr wrap="square" rtlCol="0">
            <a:spAutoFit/>
          </a:bodyPr>
          <a:lstStyle/>
          <a:p>
            <a:pPr algn="ctr"/>
            <a:r>
              <a:rPr lang="en-US" sz="1600" b="1" dirty="0">
                <a:latin typeface="Ubuntu" panose="020B0504030602030204" pitchFamily="34" charset="0"/>
              </a:rPr>
              <a:t>Fit Feet </a:t>
            </a:r>
            <a:br>
              <a:rPr lang="en-US" sz="1600" dirty="0">
                <a:latin typeface="Ubuntu" panose="020B0504030602030204" pitchFamily="34" charset="0"/>
              </a:rPr>
            </a:br>
            <a:r>
              <a:rPr lang="en-US" sz="1400" dirty="0">
                <a:solidFill>
                  <a:srgbClr val="94958D"/>
                </a:solidFill>
                <a:latin typeface="Ubuntu" panose="020B0504030602030204" pitchFamily="34" charset="0"/>
              </a:rPr>
              <a:t>(Podiatry)</a:t>
            </a:r>
          </a:p>
        </p:txBody>
      </p:sp>
      <p:sp>
        <p:nvSpPr>
          <p:cNvPr id="21" name="TextBox 20">
            <a:extLst>
              <a:ext uri="{FF2B5EF4-FFF2-40B4-BE49-F238E27FC236}">
                <a16:creationId xmlns:a16="http://schemas.microsoft.com/office/drawing/2014/main" id="{5D272C28-7587-73F1-5042-544927BD01F7}"/>
              </a:ext>
            </a:extLst>
          </p:cNvPr>
          <p:cNvSpPr txBox="1"/>
          <p:nvPr/>
        </p:nvSpPr>
        <p:spPr>
          <a:xfrm>
            <a:off x="2761927" y="3058475"/>
            <a:ext cx="1830760" cy="553998"/>
          </a:xfrm>
          <a:prstGeom prst="rect">
            <a:avLst/>
          </a:prstGeom>
          <a:noFill/>
        </p:spPr>
        <p:txBody>
          <a:bodyPr wrap="square" rtlCol="0">
            <a:spAutoFit/>
          </a:bodyPr>
          <a:lstStyle/>
          <a:p>
            <a:pPr algn="ctr"/>
            <a:r>
              <a:rPr lang="en-US" sz="1600" b="1" dirty="0">
                <a:latin typeface="Ubuntu" panose="020B0504030602030204" pitchFamily="34" charset="0"/>
              </a:rPr>
              <a:t>Fun Fitness</a:t>
            </a:r>
            <a:br>
              <a:rPr lang="en-US" sz="1600" dirty="0">
                <a:latin typeface="Ubuntu" panose="020B0504030602030204" pitchFamily="34" charset="0"/>
              </a:rPr>
            </a:br>
            <a:r>
              <a:rPr lang="en-US" sz="1400" dirty="0">
                <a:solidFill>
                  <a:srgbClr val="94958D"/>
                </a:solidFill>
                <a:latin typeface="Ubuntu" panose="020B0504030602030204" pitchFamily="34" charset="0"/>
              </a:rPr>
              <a:t>(Physical Therapy)</a:t>
            </a:r>
          </a:p>
        </p:txBody>
      </p:sp>
      <p:sp>
        <p:nvSpPr>
          <p:cNvPr id="22" name="TextBox 21">
            <a:extLst>
              <a:ext uri="{FF2B5EF4-FFF2-40B4-BE49-F238E27FC236}">
                <a16:creationId xmlns:a16="http://schemas.microsoft.com/office/drawing/2014/main" id="{8BE15B81-4600-019A-D4E6-12E931C803D7}"/>
              </a:ext>
            </a:extLst>
          </p:cNvPr>
          <p:cNvSpPr txBox="1"/>
          <p:nvPr/>
        </p:nvSpPr>
        <p:spPr>
          <a:xfrm>
            <a:off x="4782961" y="3058475"/>
            <a:ext cx="1952479" cy="553998"/>
          </a:xfrm>
          <a:prstGeom prst="rect">
            <a:avLst/>
          </a:prstGeom>
          <a:noFill/>
        </p:spPr>
        <p:txBody>
          <a:bodyPr wrap="square" rtlCol="0">
            <a:spAutoFit/>
          </a:bodyPr>
          <a:lstStyle/>
          <a:p>
            <a:pPr algn="ctr"/>
            <a:r>
              <a:rPr lang="en-US" sz="1600" b="1" dirty="0">
                <a:latin typeface="Ubuntu" panose="020B0504030602030204" pitchFamily="34" charset="0"/>
              </a:rPr>
              <a:t>Health Promotion</a:t>
            </a:r>
            <a:br>
              <a:rPr lang="en-US" sz="1600" dirty="0">
                <a:latin typeface="Ubuntu" panose="020B0504030602030204" pitchFamily="34" charset="0"/>
              </a:rPr>
            </a:br>
            <a:r>
              <a:rPr lang="en-US" sz="1400" dirty="0">
                <a:solidFill>
                  <a:srgbClr val="94958D"/>
                </a:solidFill>
                <a:latin typeface="Ubuntu" panose="020B0504030602030204" pitchFamily="34" charset="0"/>
              </a:rPr>
              <a:t>(Health and Wellness)</a:t>
            </a:r>
          </a:p>
        </p:txBody>
      </p:sp>
      <p:sp>
        <p:nvSpPr>
          <p:cNvPr id="23" name="TextBox 22">
            <a:extLst>
              <a:ext uri="{FF2B5EF4-FFF2-40B4-BE49-F238E27FC236}">
                <a16:creationId xmlns:a16="http://schemas.microsoft.com/office/drawing/2014/main" id="{8DE21CAA-6B03-62AC-0A3E-C6CE02FAC5DD}"/>
              </a:ext>
            </a:extLst>
          </p:cNvPr>
          <p:cNvSpPr txBox="1"/>
          <p:nvPr/>
        </p:nvSpPr>
        <p:spPr>
          <a:xfrm>
            <a:off x="6925715" y="3058475"/>
            <a:ext cx="1830760" cy="553998"/>
          </a:xfrm>
          <a:prstGeom prst="rect">
            <a:avLst/>
          </a:prstGeom>
          <a:noFill/>
        </p:spPr>
        <p:txBody>
          <a:bodyPr wrap="square" rtlCol="0">
            <a:spAutoFit/>
          </a:bodyPr>
          <a:lstStyle/>
          <a:p>
            <a:pPr algn="ctr"/>
            <a:r>
              <a:rPr lang="en-US" sz="1600" b="1" dirty="0">
                <a:latin typeface="Ubuntu" panose="020B0504030602030204" pitchFamily="34" charset="0"/>
              </a:rPr>
              <a:t>Healthy Hearing</a:t>
            </a:r>
            <a:br>
              <a:rPr lang="en-US" sz="1600" dirty="0">
                <a:latin typeface="Ubuntu" panose="020B0504030602030204" pitchFamily="34" charset="0"/>
              </a:rPr>
            </a:br>
            <a:r>
              <a:rPr lang="en-US" sz="1400" dirty="0">
                <a:solidFill>
                  <a:srgbClr val="94958D"/>
                </a:solidFill>
                <a:latin typeface="Ubuntu" panose="020B0504030602030204" pitchFamily="34" charset="0"/>
              </a:rPr>
              <a:t>(Audiology)</a:t>
            </a:r>
          </a:p>
        </p:txBody>
      </p:sp>
      <p:sp>
        <p:nvSpPr>
          <p:cNvPr id="33" name="TextBox 32">
            <a:extLst>
              <a:ext uri="{FF2B5EF4-FFF2-40B4-BE49-F238E27FC236}">
                <a16:creationId xmlns:a16="http://schemas.microsoft.com/office/drawing/2014/main" id="{612D48C7-A006-3355-136E-6F14B91F1A96}"/>
              </a:ext>
            </a:extLst>
          </p:cNvPr>
          <p:cNvSpPr txBox="1"/>
          <p:nvPr/>
        </p:nvSpPr>
        <p:spPr>
          <a:xfrm>
            <a:off x="678677" y="4903175"/>
            <a:ext cx="1830760" cy="553998"/>
          </a:xfrm>
          <a:prstGeom prst="rect">
            <a:avLst/>
          </a:prstGeom>
          <a:noFill/>
        </p:spPr>
        <p:txBody>
          <a:bodyPr wrap="square" rtlCol="0">
            <a:spAutoFit/>
          </a:bodyPr>
          <a:lstStyle/>
          <a:p>
            <a:pPr algn="ctr"/>
            <a:r>
              <a:rPr lang="en-US" sz="1600" b="1" dirty="0" err="1">
                <a:latin typeface="Ubuntu" panose="020B0504030602030204" pitchFamily="34" charset="0"/>
              </a:rPr>
              <a:t>MedFest</a:t>
            </a:r>
            <a:br>
              <a:rPr lang="en-US" sz="1600" dirty="0">
                <a:latin typeface="Ubuntu" panose="020B0504030602030204" pitchFamily="34" charset="0"/>
              </a:rPr>
            </a:br>
            <a:r>
              <a:rPr lang="en-US" sz="1400" dirty="0">
                <a:solidFill>
                  <a:srgbClr val="94958D"/>
                </a:solidFill>
                <a:latin typeface="Ubuntu" panose="020B0504030602030204" pitchFamily="34" charset="0"/>
              </a:rPr>
              <a:t>(Sports Physicals)</a:t>
            </a:r>
          </a:p>
        </p:txBody>
      </p:sp>
      <p:sp>
        <p:nvSpPr>
          <p:cNvPr id="34" name="TextBox 33">
            <a:extLst>
              <a:ext uri="{FF2B5EF4-FFF2-40B4-BE49-F238E27FC236}">
                <a16:creationId xmlns:a16="http://schemas.microsoft.com/office/drawing/2014/main" id="{584AE716-095B-C67F-437A-A666070F624B}"/>
              </a:ext>
            </a:extLst>
          </p:cNvPr>
          <p:cNvSpPr txBox="1"/>
          <p:nvPr/>
        </p:nvSpPr>
        <p:spPr>
          <a:xfrm>
            <a:off x="2761927" y="4903175"/>
            <a:ext cx="1830760" cy="553998"/>
          </a:xfrm>
          <a:prstGeom prst="rect">
            <a:avLst/>
          </a:prstGeom>
          <a:noFill/>
        </p:spPr>
        <p:txBody>
          <a:bodyPr wrap="square" rtlCol="0">
            <a:spAutoFit/>
          </a:bodyPr>
          <a:lstStyle/>
          <a:p>
            <a:pPr algn="ctr"/>
            <a:r>
              <a:rPr lang="en-US" sz="1600" b="1" dirty="0">
                <a:latin typeface="Ubuntu" panose="020B0504030602030204" pitchFamily="34" charset="0"/>
              </a:rPr>
              <a:t>Opening Eyes</a:t>
            </a:r>
            <a:br>
              <a:rPr lang="en-US" sz="1600" dirty="0">
                <a:latin typeface="Ubuntu" panose="020B0504030602030204" pitchFamily="34" charset="0"/>
              </a:rPr>
            </a:br>
            <a:r>
              <a:rPr lang="en-US" sz="1400" dirty="0">
                <a:solidFill>
                  <a:srgbClr val="94958D"/>
                </a:solidFill>
                <a:latin typeface="Ubuntu" panose="020B0504030602030204" pitchFamily="34" charset="0"/>
              </a:rPr>
              <a:t>(Vision)</a:t>
            </a:r>
          </a:p>
        </p:txBody>
      </p:sp>
      <p:sp>
        <p:nvSpPr>
          <p:cNvPr id="35" name="TextBox 34">
            <a:extLst>
              <a:ext uri="{FF2B5EF4-FFF2-40B4-BE49-F238E27FC236}">
                <a16:creationId xmlns:a16="http://schemas.microsoft.com/office/drawing/2014/main" id="{967211A0-B7D3-8DF9-FD63-74601573F15B}"/>
              </a:ext>
            </a:extLst>
          </p:cNvPr>
          <p:cNvSpPr txBox="1"/>
          <p:nvPr/>
        </p:nvSpPr>
        <p:spPr>
          <a:xfrm>
            <a:off x="4782961" y="4903175"/>
            <a:ext cx="1952479" cy="553998"/>
          </a:xfrm>
          <a:prstGeom prst="rect">
            <a:avLst/>
          </a:prstGeom>
          <a:noFill/>
        </p:spPr>
        <p:txBody>
          <a:bodyPr wrap="square" rtlCol="0">
            <a:spAutoFit/>
          </a:bodyPr>
          <a:lstStyle/>
          <a:p>
            <a:pPr algn="ctr"/>
            <a:r>
              <a:rPr lang="en-US" sz="1600" b="1" dirty="0">
                <a:latin typeface="Ubuntu" panose="020B0504030602030204" pitchFamily="34" charset="0"/>
              </a:rPr>
              <a:t>Special Smiles</a:t>
            </a:r>
            <a:br>
              <a:rPr lang="en-US" sz="1600" dirty="0">
                <a:latin typeface="Ubuntu" panose="020B0504030602030204" pitchFamily="34" charset="0"/>
              </a:rPr>
            </a:br>
            <a:r>
              <a:rPr lang="en-US" sz="1400" dirty="0">
                <a:solidFill>
                  <a:srgbClr val="94958D"/>
                </a:solidFill>
                <a:latin typeface="Ubuntu" panose="020B0504030602030204" pitchFamily="34" charset="0"/>
              </a:rPr>
              <a:t>(Dental)</a:t>
            </a:r>
          </a:p>
        </p:txBody>
      </p:sp>
      <p:sp>
        <p:nvSpPr>
          <p:cNvPr id="36" name="TextBox 35">
            <a:extLst>
              <a:ext uri="{FF2B5EF4-FFF2-40B4-BE49-F238E27FC236}">
                <a16:creationId xmlns:a16="http://schemas.microsoft.com/office/drawing/2014/main" id="{75C4AF7D-B684-945F-56AB-EA6189FDDDDC}"/>
              </a:ext>
            </a:extLst>
          </p:cNvPr>
          <p:cNvSpPr txBox="1"/>
          <p:nvPr/>
        </p:nvSpPr>
        <p:spPr>
          <a:xfrm>
            <a:off x="6794465" y="4903175"/>
            <a:ext cx="2093259" cy="553998"/>
          </a:xfrm>
          <a:prstGeom prst="rect">
            <a:avLst/>
          </a:prstGeom>
          <a:noFill/>
        </p:spPr>
        <p:txBody>
          <a:bodyPr wrap="square" rtlCol="0">
            <a:spAutoFit/>
          </a:bodyPr>
          <a:lstStyle/>
          <a:p>
            <a:pPr algn="ctr"/>
            <a:r>
              <a:rPr lang="en-US" sz="1600" b="1" dirty="0">
                <a:latin typeface="Ubuntu" panose="020B0504030602030204" pitchFamily="34" charset="0"/>
              </a:rPr>
              <a:t>Strong Minds</a:t>
            </a:r>
            <a:br>
              <a:rPr lang="en-US" sz="1600" dirty="0">
                <a:latin typeface="Ubuntu" panose="020B0504030602030204" pitchFamily="34" charset="0"/>
              </a:rPr>
            </a:br>
            <a:r>
              <a:rPr lang="en-US" sz="1400" dirty="0">
                <a:solidFill>
                  <a:srgbClr val="94958D"/>
                </a:solidFill>
                <a:latin typeface="Ubuntu" panose="020B0504030602030204" pitchFamily="34" charset="0"/>
              </a:rPr>
              <a:t>(Emotional Well-being)</a:t>
            </a:r>
          </a:p>
        </p:txBody>
      </p:sp>
    </p:spTree>
    <p:extLst>
      <p:ext uri="{BB962C8B-B14F-4D97-AF65-F5344CB8AC3E}">
        <p14:creationId xmlns:p14="http://schemas.microsoft.com/office/powerpoint/2010/main" val="16088297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A821-2574-6189-9D65-67B0C95DE950}"/>
              </a:ext>
            </a:extLst>
          </p:cNvPr>
          <p:cNvSpPr>
            <a:spLocks noGrp="1"/>
          </p:cNvSpPr>
          <p:nvPr>
            <p:ph type="title"/>
          </p:nvPr>
        </p:nvSpPr>
        <p:spPr/>
        <p:txBody>
          <a:bodyPr/>
          <a:lstStyle/>
          <a:p>
            <a:r>
              <a:rPr lang="en-US" dirty="0"/>
              <a:t>Inclusive Health Trainings </a:t>
            </a:r>
          </a:p>
        </p:txBody>
      </p:sp>
      <p:sp>
        <p:nvSpPr>
          <p:cNvPr id="3" name="Content Placeholder 2">
            <a:extLst>
              <a:ext uri="{FF2B5EF4-FFF2-40B4-BE49-F238E27FC236}">
                <a16:creationId xmlns:a16="http://schemas.microsoft.com/office/drawing/2014/main" id="{4AA4D121-32D7-20A3-4E81-517084FB53ED}"/>
              </a:ext>
            </a:extLst>
          </p:cNvPr>
          <p:cNvSpPr>
            <a:spLocks noGrp="1"/>
          </p:cNvSpPr>
          <p:nvPr>
            <p:ph idx="1"/>
          </p:nvPr>
        </p:nvSpPr>
        <p:spPr/>
        <p:txBody>
          <a:bodyPr/>
          <a:lstStyle/>
          <a:p>
            <a:pPr marL="342900" indent="-342900"/>
            <a:r>
              <a:rPr lang="en-US" dirty="0">
                <a:solidFill>
                  <a:srgbClr val="000000"/>
                </a:solidFill>
                <a:latin typeface="Aptos" panose="020B0004020202020204" pitchFamily="34" charset="0"/>
              </a:rPr>
              <a:t>During these trainings we discuss health disparities for people with ID, barriers to good health, and solutions to make healthcare better for this population. </a:t>
            </a:r>
          </a:p>
          <a:p>
            <a:pPr marL="342900" indent="-342900"/>
            <a:r>
              <a:rPr lang="en-US" dirty="0">
                <a:solidFill>
                  <a:srgbClr val="000000"/>
                </a:solidFill>
                <a:latin typeface="Aptos" panose="020B0004020202020204" pitchFamily="34" charset="0"/>
              </a:rPr>
              <a:t>We also discuss local and statewide volunteer opportunities to get involved.</a:t>
            </a:r>
          </a:p>
          <a:p>
            <a:pPr marL="342900" indent="-342900"/>
            <a:r>
              <a:rPr lang="en-US" dirty="0">
                <a:solidFill>
                  <a:srgbClr val="000000"/>
                </a:solidFill>
                <a:latin typeface="Aptos" panose="020B0004020202020204" pitchFamily="34" charset="0"/>
              </a:rPr>
              <a:t>Presentations are for students and health related professionals</a:t>
            </a:r>
          </a:p>
          <a:p>
            <a:endParaRPr lang="en-US" dirty="0"/>
          </a:p>
        </p:txBody>
      </p:sp>
    </p:spTree>
    <p:extLst>
      <p:ext uri="{BB962C8B-B14F-4D97-AF65-F5344CB8AC3E}">
        <p14:creationId xmlns:p14="http://schemas.microsoft.com/office/powerpoint/2010/main" val="27683334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31C4-C06D-92DF-09B9-DA8F3996B43E}"/>
              </a:ext>
            </a:extLst>
          </p:cNvPr>
          <p:cNvSpPr>
            <a:spLocks noGrp="1"/>
          </p:cNvSpPr>
          <p:nvPr>
            <p:ph type="title"/>
          </p:nvPr>
        </p:nvSpPr>
        <p:spPr/>
        <p:txBody>
          <a:bodyPr/>
          <a:lstStyle/>
          <a:p>
            <a:r>
              <a:rPr lang="en-US" dirty="0"/>
              <a:t>Athlete Health Messenger </a:t>
            </a:r>
          </a:p>
        </p:txBody>
      </p:sp>
      <p:sp>
        <p:nvSpPr>
          <p:cNvPr id="3" name="Content Placeholder 2">
            <a:extLst>
              <a:ext uri="{FF2B5EF4-FFF2-40B4-BE49-F238E27FC236}">
                <a16:creationId xmlns:a16="http://schemas.microsoft.com/office/drawing/2014/main" id="{58613FAE-0309-A56D-64BC-1BCE00C5D259}"/>
              </a:ext>
            </a:extLst>
          </p:cNvPr>
          <p:cNvSpPr>
            <a:spLocks noGrp="1"/>
          </p:cNvSpPr>
          <p:nvPr>
            <p:ph idx="1"/>
          </p:nvPr>
        </p:nvSpPr>
        <p:spPr/>
        <p:txBody>
          <a:bodyPr/>
          <a:lstStyle/>
          <a:p>
            <a:r>
              <a:rPr lang="en-US" dirty="0">
                <a:solidFill>
                  <a:srgbClr val="2A2A2A"/>
                </a:solidFill>
              </a:rPr>
              <a:t>Health Messengers are athletes who are trained to serve as health and wellness leaders, educators, advocates and role models within their Special Olympics communities, as well as the community at large. </a:t>
            </a:r>
          </a:p>
          <a:p>
            <a:r>
              <a:rPr lang="en-US" dirty="0">
                <a:solidFill>
                  <a:srgbClr val="2A2A2A"/>
                </a:solidFill>
              </a:rPr>
              <a:t>4 – Week Workshop, offered 2-3 times per year</a:t>
            </a:r>
          </a:p>
          <a:p>
            <a:r>
              <a:rPr lang="en-US" dirty="0">
                <a:solidFill>
                  <a:srgbClr val="2A2A2A"/>
                </a:solidFill>
              </a:rPr>
              <a:t>Interested in learning more? </a:t>
            </a:r>
          </a:p>
          <a:p>
            <a:pPr lvl="1"/>
            <a:r>
              <a:rPr lang="en-US" dirty="0">
                <a:solidFill>
                  <a:srgbClr val="2A2A2A"/>
                </a:solidFill>
              </a:rPr>
              <a:t>Kayla Loeber - </a:t>
            </a:r>
            <a:r>
              <a:rPr lang="en-US" dirty="0">
                <a:solidFill>
                  <a:srgbClr val="2A2A2A"/>
                </a:solidFill>
                <a:hlinkClick r:id="rId2"/>
              </a:rPr>
              <a:t>kloeber@specialolympicswisconsin.org</a:t>
            </a:r>
            <a:r>
              <a:rPr lang="en-US" dirty="0">
                <a:solidFill>
                  <a:srgbClr val="2A2A2A"/>
                </a:solidFill>
              </a:rPr>
              <a:t> </a:t>
            </a:r>
            <a:endParaRPr lang="en-US" dirty="0"/>
          </a:p>
          <a:p>
            <a:endParaRPr lang="en-US" dirty="0"/>
          </a:p>
        </p:txBody>
      </p:sp>
    </p:spTree>
    <p:extLst>
      <p:ext uri="{BB962C8B-B14F-4D97-AF65-F5344CB8AC3E}">
        <p14:creationId xmlns:p14="http://schemas.microsoft.com/office/powerpoint/2010/main" val="2745028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0EEE3-3FA2-FD28-79FB-9DAD846DFFAE}"/>
              </a:ext>
            </a:extLst>
          </p:cNvPr>
          <p:cNvSpPr>
            <a:spLocks noGrp="1"/>
          </p:cNvSpPr>
          <p:nvPr>
            <p:ph type="title"/>
          </p:nvPr>
        </p:nvSpPr>
        <p:spPr/>
        <p:txBody>
          <a:bodyPr/>
          <a:lstStyle/>
          <a:p>
            <a:r>
              <a:rPr lang="en-US" dirty="0"/>
              <a:t>Wellness and Fitness Programming</a:t>
            </a:r>
          </a:p>
        </p:txBody>
      </p:sp>
      <p:sp>
        <p:nvSpPr>
          <p:cNvPr id="3" name="Content Placeholder 2">
            <a:extLst>
              <a:ext uri="{FF2B5EF4-FFF2-40B4-BE49-F238E27FC236}">
                <a16:creationId xmlns:a16="http://schemas.microsoft.com/office/drawing/2014/main" id="{B3A7AE49-2F3D-134A-375B-9F496187A696}"/>
              </a:ext>
            </a:extLst>
          </p:cNvPr>
          <p:cNvSpPr>
            <a:spLocks noGrp="1"/>
          </p:cNvSpPr>
          <p:nvPr>
            <p:ph idx="1"/>
          </p:nvPr>
        </p:nvSpPr>
        <p:spPr>
          <a:xfrm>
            <a:off x="838200" y="1562672"/>
            <a:ext cx="10515600" cy="3522989"/>
          </a:xfrm>
        </p:spPr>
        <p:txBody>
          <a:bodyPr/>
          <a:lstStyle/>
          <a:p>
            <a:pPr marL="342900" indent="-342900">
              <a:lnSpc>
                <a:spcPts val="2300"/>
              </a:lnSpc>
              <a:spcAft>
                <a:spcPts val="400"/>
              </a:spcAft>
            </a:pPr>
            <a:r>
              <a:rPr lang="en-US" sz="2400" dirty="0"/>
              <a:t>Performance Stations</a:t>
            </a:r>
          </a:p>
          <a:p>
            <a:pPr marL="638175" lvl="3" indent="-342900">
              <a:lnSpc>
                <a:spcPts val="2300"/>
              </a:lnSpc>
              <a:spcAft>
                <a:spcPts val="400"/>
              </a:spcAft>
            </a:pPr>
            <a:r>
              <a:rPr lang="en-US" sz="2400" dirty="0"/>
              <a:t>Regional Spring Event, Spring Games &amp; State Volleyball</a:t>
            </a:r>
          </a:p>
          <a:p>
            <a:pPr marL="342900" indent="-342900">
              <a:lnSpc>
                <a:spcPts val="2300"/>
              </a:lnSpc>
              <a:spcAft>
                <a:spcPts val="400"/>
              </a:spcAft>
            </a:pPr>
            <a:r>
              <a:rPr lang="en-US" sz="2400" dirty="0"/>
              <a:t>Fitness Captains </a:t>
            </a:r>
          </a:p>
          <a:p>
            <a:pPr marL="638175" lvl="2" indent="-342900">
              <a:lnSpc>
                <a:spcPts val="2300"/>
              </a:lnSpc>
              <a:spcAft>
                <a:spcPts val="400"/>
              </a:spcAft>
            </a:pPr>
            <a:r>
              <a:rPr lang="en-US" sz="2400" dirty="0"/>
              <a:t>Like Health Messenger but specifically focuses on leading dynamic warmups and cool downs at practice. </a:t>
            </a:r>
          </a:p>
          <a:p>
            <a:pPr marL="342900" indent="-342900">
              <a:lnSpc>
                <a:spcPts val="2300"/>
              </a:lnSpc>
              <a:spcAft>
                <a:spcPts val="400"/>
              </a:spcAft>
            </a:pPr>
            <a:r>
              <a:rPr lang="en-US" sz="2400" dirty="0" err="1"/>
              <a:t>SOfit</a:t>
            </a:r>
            <a:r>
              <a:rPr lang="en-US" sz="2400" dirty="0"/>
              <a:t> </a:t>
            </a:r>
          </a:p>
          <a:p>
            <a:pPr marL="638175" lvl="2" indent="-342900">
              <a:lnSpc>
                <a:spcPts val="2300"/>
              </a:lnSpc>
              <a:spcAft>
                <a:spcPts val="400"/>
              </a:spcAft>
            </a:pPr>
            <a:r>
              <a:rPr lang="en-US" sz="2400" dirty="0"/>
              <a:t>Unified Approach to improving health and wellness </a:t>
            </a:r>
          </a:p>
          <a:p>
            <a:pPr marL="342900" indent="-342900">
              <a:lnSpc>
                <a:spcPts val="2300"/>
              </a:lnSpc>
              <a:spcAft>
                <a:spcPts val="400"/>
              </a:spcAft>
            </a:pPr>
            <a:r>
              <a:rPr lang="en-US" sz="2400" dirty="0"/>
              <a:t>Community Opportunities </a:t>
            </a:r>
          </a:p>
          <a:p>
            <a:pPr marL="342900" indent="-342900">
              <a:lnSpc>
                <a:spcPts val="2500"/>
              </a:lnSpc>
              <a:spcAft>
                <a:spcPts val="400"/>
              </a:spcAft>
            </a:pPr>
            <a:r>
              <a:rPr lang="en-US" sz="2400" dirty="0"/>
              <a:t>SO Fitness App </a:t>
            </a:r>
          </a:p>
          <a:p>
            <a:pPr marL="638175" lvl="2" indent="-342900">
              <a:lnSpc>
                <a:spcPts val="2300"/>
              </a:lnSpc>
              <a:spcAft>
                <a:spcPts val="400"/>
              </a:spcAft>
            </a:pPr>
            <a:r>
              <a:rPr lang="en-US" sz="2400" dirty="0"/>
              <a:t>Fitness Challenges </a:t>
            </a:r>
          </a:p>
          <a:p>
            <a:endParaRPr lang="en-US" sz="2400" dirty="0"/>
          </a:p>
        </p:txBody>
      </p:sp>
    </p:spTree>
    <p:extLst>
      <p:ext uri="{BB962C8B-B14F-4D97-AF65-F5344CB8AC3E}">
        <p14:creationId xmlns:p14="http://schemas.microsoft.com/office/powerpoint/2010/main" val="35958194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925F-3F0D-D260-6E7F-B549B4F923D5}"/>
              </a:ext>
            </a:extLst>
          </p:cNvPr>
          <p:cNvSpPr>
            <a:spLocks noGrp="1"/>
          </p:cNvSpPr>
          <p:nvPr>
            <p:ph type="title"/>
          </p:nvPr>
        </p:nvSpPr>
        <p:spPr/>
        <p:txBody>
          <a:bodyPr/>
          <a:lstStyle/>
          <a:p>
            <a:r>
              <a:rPr lang="en-US" dirty="0"/>
              <a:t>Fitness Through Sport Playbook </a:t>
            </a:r>
          </a:p>
        </p:txBody>
      </p:sp>
      <p:sp>
        <p:nvSpPr>
          <p:cNvPr id="3" name="Content Placeholder 2">
            <a:extLst>
              <a:ext uri="{FF2B5EF4-FFF2-40B4-BE49-F238E27FC236}">
                <a16:creationId xmlns:a16="http://schemas.microsoft.com/office/drawing/2014/main" id="{0693F4BE-0BDA-7F85-24CA-F00E810101BB}"/>
              </a:ext>
            </a:extLst>
          </p:cNvPr>
          <p:cNvSpPr>
            <a:spLocks noGrp="1"/>
          </p:cNvSpPr>
          <p:nvPr>
            <p:ph idx="1"/>
          </p:nvPr>
        </p:nvSpPr>
        <p:spPr>
          <a:xfrm>
            <a:off x="838200" y="1348385"/>
            <a:ext cx="7912100" cy="4464050"/>
          </a:xfrm>
        </p:spPr>
        <p:txBody>
          <a:bodyPr/>
          <a:lstStyle/>
          <a:p>
            <a:pPr marL="342900" indent="-342900"/>
            <a:r>
              <a:rPr lang="en-US" b="0" i="0" dirty="0">
                <a:solidFill>
                  <a:srgbClr val="222421"/>
                </a:solidFill>
                <a:effectLst/>
                <a:latin typeface="Ubuntu" panose="020B0504030602030204" pitchFamily="34" charset="0"/>
              </a:rPr>
              <a:t>The Fitness through Sport Playbook is designed to provide Special Olympics coaches with information and ideas to introduce fitness topics to athletes.</a:t>
            </a:r>
          </a:p>
          <a:p>
            <a:pPr marL="0" indent="0">
              <a:buNone/>
            </a:pPr>
            <a:r>
              <a:rPr lang="en-US" dirty="0">
                <a:solidFill>
                  <a:srgbClr val="222421"/>
                </a:solidFill>
                <a:latin typeface="Ubuntu" panose="020B0504030602030204" pitchFamily="34" charset="0"/>
              </a:rPr>
              <a:t>Check out the Fitness Through</a:t>
            </a:r>
          </a:p>
          <a:p>
            <a:pPr marL="0" indent="0">
              <a:buNone/>
            </a:pPr>
            <a:r>
              <a:rPr lang="en-US" dirty="0">
                <a:solidFill>
                  <a:srgbClr val="222421"/>
                </a:solidFill>
                <a:latin typeface="Ubuntu" panose="020B0504030602030204" pitchFamily="34" charset="0"/>
              </a:rPr>
              <a:t>Sport website  </a:t>
            </a:r>
            <a:endParaRPr lang="en-US" dirty="0">
              <a:solidFill>
                <a:srgbClr val="222421"/>
              </a:solidFill>
            </a:endParaRPr>
          </a:p>
        </p:txBody>
      </p:sp>
      <p:sp>
        <p:nvSpPr>
          <p:cNvPr id="4" name="Slide Number Placeholder 3">
            <a:extLst>
              <a:ext uri="{FF2B5EF4-FFF2-40B4-BE49-F238E27FC236}">
                <a16:creationId xmlns:a16="http://schemas.microsoft.com/office/drawing/2014/main" id="{AF8D3419-C627-10F0-0572-AFFD4238EC2D}"/>
              </a:ext>
            </a:extLst>
          </p:cNvPr>
          <p:cNvSpPr>
            <a:spLocks noGrp="1"/>
          </p:cNvSpPr>
          <p:nvPr>
            <p:ph type="sldNum" sz="quarter" idx="10"/>
          </p:nvPr>
        </p:nvSpPr>
        <p:spPr bwMode="auto">
          <a:xfrm>
            <a:off x="554038" y="6470814"/>
            <a:ext cx="3498781"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defPPr>
              <a:defRPr lang="en-US"/>
            </a:defPPr>
            <a:lvl1pPr marL="0" algn="l" defTabSz="457200" rtl="0" eaLnBrk="1" latinLnBrk="0" hangingPunct="1">
              <a:defRPr sz="900" kern="1200">
                <a:solidFill>
                  <a:schemeClr val="tx1"/>
                </a:solidFill>
                <a:latin typeface="Ubuntu" charset="0"/>
                <a:ea typeface="MS PGothic" charset="0"/>
                <a:cs typeface="MS PGothic" charset="0"/>
                <a:sym typeface="Ubuntu" charset="0"/>
              </a:defRPr>
            </a:lvl1pPr>
            <a:lvl2pPr marL="742950" indent="-28575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2pPr>
            <a:lvl3pPr marL="11430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3pPr>
            <a:lvl4pPr marL="16002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4pPr>
            <a:lvl5pPr marL="20574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9pPr>
          </a:lstStyle>
          <a:p>
            <a:r>
              <a:rPr lang="en-US"/>
              <a:t>Special Olympics Wisconsin</a:t>
            </a:r>
            <a:endParaRPr lang="en-US" dirty="0"/>
          </a:p>
        </p:txBody>
      </p:sp>
      <p:pic>
        <p:nvPicPr>
          <p:cNvPr id="6" name="Picture 5">
            <a:extLst>
              <a:ext uri="{FF2B5EF4-FFF2-40B4-BE49-F238E27FC236}">
                <a16:creationId xmlns:a16="http://schemas.microsoft.com/office/drawing/2014/main" id="{E79F9D46-2D71-84D5-0602-3B908D501CE1}"/>
              </a:ext>
            </a:extLst>
          </p:cNvPr>
          <p:cNvPicPr>
            <a:picLocks noChangeAspect="1"/>
          </p:cNvPicPr>
          <p:nvPr/>
        </p:nvPicPr>
        <p:blipFill>
          <a:blip r:embed="rId2"/>
          <a:stretch>
            <a:fillRect/>
          </a:stretch>
        </p:blipFill>
        <p:spPr>
          <a:xfrm>
            <a:off x="6927273" y="3580410"/>
            <a:ext cx="1823027" cy="1823027"/>
          </a:xfrm>
          <a:prstGeom prst="rect">
            <a:avLst/>
          </a:prstGeom>
        </p:spPr>
      </p:pic>
      <p:sp>
        <p:nvSpPr>
          <p:cNvPr id="7" name="Arrow: Right 6">
            <a:extLst>
              <a:ext uri="{FF2B5EF4-FFF2-40B4-BE49-F238E27FC236}">
                <a16:creationId xmlns:a16="http://schemas.microsoft.com/office/drawing/2014/main" id="{79765DAD-3942-F2A6-01C9-7B99ABE082D2}"/>
              </a:ext>
            </a:extLst>
          </p:cNvPr>
          <p:cNvSpPr/>
          <p:nvPr/>
        </p:nvSpPr>
        <p:spPr bwMode="auto">
          <a:xfrm>
            <a:off x="3656216" y="4129725"/>
            <a:ext cx="2006929" cy="724395"/>
          </a:xfrm>
          <a:prstGeom prst="rightArrow">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8217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aper with a person dancing&#10;&#10;AI-generated content may be incorrect.">
            <a:extLst>
              <a:ext uri="{FF2B5EF4-FFF2-40B4-BE49-F238E27FC236}">
                <a16:creationId xmlns:a16="http://schemas.microsoft.com/office/drawing/2014/main" id="{D5A3408D-83E2-8FDA-3D98-0491B8E12904}"/>
              </a:ext>
            </a:extLst>
          </p:cNvPr>
          <p:cNvPicPr>
            <a:picLocks noGrp="1" noChangeAspect="1"/>
          </p:cNvPicPr>
          <p:nvPr>
            <p:ph idx="1"/>
          </p:nvPr>
        </p:nvPicPr>
        <p:blipFill>
          <a:blip r:embed="rId2"/>
          <a:stretch>
            <a:fillRect/>
          </a:stretch>
        </p:blipFill>
        <p:spPr>
          <a:xfrm>
            <a:off x="3150920" y="108510"/>
            <a:ext cx="5890161" cy="6640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CA7A16E4-8A1A-8C39-A78D-4CACE3798D8F}"/>
              </a:ext>
            </a:extLst>
          </p:cNvPr>
          <p:cNvSpPr>
            <a:spLocks noGrp="1"/>
          </p:cNvSpPr>
          <p:nvPr>
            <p:ph type="sldNum" sz="quarter" idx="10"/>
          </p:nvPr>
        </p:nvSpPr>
        <p:spPr bwMode="auto">
          <a:xfrm>
            <a:off x="554038" y="6470814"/>
            <a:ext cx="3498781"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defPPr>
              <a:defRPr lang="en-US"/>
            </a:defPPr>
            <a:lvl1pPr marL="0" algn="l" defTabSz="457200" rtl="0" eaLnBrk="1" latinLnBrk="0" hangingPunct="1">
              <a:defRPr sz="900" kern="1200">
                <a:solidFill>
                  <a:schemeClr val="tx1"/>
                </a:solidFill>
                <a:latin typeface="Ubuntu" charset="0"/>
                <a:ea typeface="MS PGothic" charset="0"/>
                <a:cs typeface="MS PGothic" charset="0"/>
                <a:sym typeface="Ubuntu" charset="0"/>
              </a:defRPr>
            </a:lvl1pPr>
            <a:lvl2pPr marL="742950" indent="-28575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2pPr>
            <a:lvl3pPr marL="11430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3pPr>
            <a:lvl4pPr marL="16002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4pPr>
            <a:lvl5pPr marL="20574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9pPr>
          </a:lstStyle>
          <a:p>
            <a:r>
              <a:rPr lang="en-US"/>
              <a:t>Special Olympics Wisconsin</a:t>
            </a:r>
            <a:endParaRPr lang="en-US" dirty="0"/>
          </a:p>
        </p:txBody>
      </p:sp>
    </p:spTree>
    <p:extLst>
      <p:ext uri="{BB962C8B-B14F-4D97-AF65-F5344CB8AC3E}">
        <p14:creationId xmlns:p14="http://schemas.microsoft.com/office/powerpoint/2010/main" val="160252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7" name="Picture 6">
            <a:extLst>
              <a:ext uri="{FF2B5EF4-FFF2-40B4-BE49-F238E27FC236}">
                <a16:creationId xmlns:a16="http://schemas.microsoft.com/office/drawing/2014/main" id="{2FE7432B-1F12-4A41-BF5C-BBA9A472A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7614" y="1561750"/>
            <a:ext cx="5596771" cy="3734500"/>
          </a:xfrm>
          <a:prstGeom prst="rect">
            <a:avLst/>
          </a:prstGeom>
        </p:spPr>
      </p:pic>
    </p:spTree>
    <p:extLst>
      <p:ext uri="{BB962C8B-B14F-4D97-AF65-F5344CB8AC3E}">
        <p14:creationId xmlns:p14="http://schemas.microsoft.com/office/powerpoint/2010/main" val="32022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8514" y="482600"/>
            <a:ext cx="7902575" cy="5739297"/>
          </a:xfrm>
        </p:spPr>
        <p:txBody>
          <a:bodyPr/>
          <a:lstStyle/>
          <a:p>
            <a:r>
              <a:rPr lang="en-US" dirty="0"/>
              <a:t>Thank you.</a:t>
            </a:r>
            <a:br>
              <a:rPr lang="en-US" dirty="0"/>
            </a:br>
            <a:br>
              <a:rPr lang="en-US" sz="2500" dirty="0"/>
            </a:br>
            <a:br>
              <a:rPr lang="en-US" sz="2500" dirty="0"/>
            </a:br>
            <a:r>
              <a:rPr lang="en-US" sz="2500" dirty="0"/>
              <a:t>Jeston Glish, </a:t>
            </a:r>
            <a:r>
              <a:rPr lang="en-US" sz="2500" dirty="0">
                <a:hlinkClick r:id="rId3"/>
              </a:rPr>
              <a:t>jglish@specialolympicswisconsin.org</a:t>
            </a:r>
            <a:r>
              <a:rPr lang="en-US" sz="2500" dirty="0"/>
              <a:t> </a:t>
            </a:r>
            <a:br>
              <a:rPr lang="en-US" sz="2500" dirty="0"/>
            </a:br>
            <a:br>
              <a:rPr lang="en-US" sz="2500" dirty="0"/>
            </a:br>
            <a:br>
              <a:rPr lang="en-US" sz="2500" dirty="0"/>
            </a:br>
            <a:br>
              <a:rPr lang="en-US" sz="2800" u="sng" dirty="0"/>
            </a:br>
            <a:endParaRPr lang="en-US" sz="2500" dirty="0"/>
          </a:p>
        </p:txBody>
      </p:sp>
      <p:sp>
        <p:nvSpPr>
          <p:cNvPr id="4" name="Slide Number Placeholder 3"/>
          <p:cNvSpPr>
            <a:spLocks noGrp="1"/>
          </p:cNvSpPr>
          <p:nvPr>
            <p:ph type="sldNum" sz="quarter" idx="10"/>
          </p:nvPr>
        </p:nvSpPr>
        <p:spPr bwMode="auto">
          <a:xfrm>
            <a:off x="554037" y="6446156"/>
            <a:ext cx="3630637" cy="187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defPPr>
              <a:defRPr lang="en-US"/>
            </a:defPPr>
            <a:lvl1pPr marL="0" algn="l" defTabSz="457200" rtl="0" eaLnBrk="1" latinLnBrk="0" hangingPunct="1">
              <a:defRPr sz="900" kern="1200" spc="20">
                <a:solidFill>
                  <a:schemeClr val="tx1"/>
                </a:solidFill>
                <a:latin typeface="Ubuntu" charset="0"/>
                <a:ea typeface="MS PGothic" charset="0"/>
                <a:cs typeface="MS PGothic" charset="0"/>
                <a:sym typeface="Ubuntu" charset="0"/>
              </a:defRPr>
            </a:lvl1pPr>
            <a:lvl2pPr marL="742950" indent="-28575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2pPr>
            <a:lvl3pPr marL="11430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3pPr>
            <a:lvl4pPr marL="16002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4pPr>
            <a:lvl5pPr marL="20574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108</a:t>
            </a:fld>
            <a:r>
              <a:rPr lang="en-US"/>
              <a:t> </a:t>
            </a:r>
            <a:endParaRPr lang="en-US" b="1" dirty="0">
              <a:latin typeface="Ubuntu"/>
              <a:cs typeface="Ubuntu"/>
            </a:endParaRPr>
          </a:p>
        </p:txBody>
      </p:sp>
    </p:spTree>
    <p:extLst>
      <p:ext uri="{BB962C8B-B14F-4D97-AF65-F5344CB8AC3E}">
        <p14:creationId xmlns:p14="http://schemas.microsoft.com/office/powerpoint/2010/main" val="37434856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29C2-10F8-E58D-A0FE-ED5AFC3538D1}"/>
              </a:ext>
            </a:extLst>
          </p:cNvPr>
          <p:cNvSpPr>
            <a:spLocks noGrp="1"/>
          </p:cNvSpPr>
          <p:nvPr>
            <p:ph type="title"/>
          </p:nvPr>
        </p:nvSpPr>
        <p:spPr/>
        <p:txBody>
          <a:bodyPr/>
          <a:lstStyle/>
          <a:p>
            <a:r>
              <a:rPr lang="en-US" dirty="0"/>
              <a:t>Fall Meeting Wrap-up</a:t>
            </a:r>
          </a:p>
        </p:txBody>
      </p:sp>
      <p:sp>
        <p:nvSpPr>
          <p:cNvPr id="3" name="Content Placeholder 2">
            <a:extLst>
              <a:ext uri="{FF2B5EF4-FFF2-40B4-BE49-F238E27FC236}">
                <a16:creationId xmlns:a16="http://schemas.microsoft.com/office/drawing/2014/main" id="{3CA2B9A9-39E9-8EC3-337D-622122EBF728}"/>
              </a:ext>
            </a:extLst>
          </p:cNvPr>
          <p:cNvSpPr>
            <a:spLocks noGrp="1"/>
          </p:cNvSpPr>
          <p:nvPr>
            <p:ph idx="1"/>
          </p:nvPr>
        </p:nvSpPr>
        <p:spPr>
          <a:xfrm>
            <a:off x="838200" y="1548882"/>
            <a:ext cx="10515600" cy="4506685"/>
          </a:xfrm>
        </p:spPr>
        <p:txBody>
          <a:bodyPr/>
          <a:lstStyle/>
          <a:p>
            <a:pPr lvl="0">
              <a:lnSpc>
                <a:spcPct val="100000"/>
              </a:lnSpc>
            </a:pPr>
            <a:r>
              <a:rPr lang="en-US" sz="2000" dirty="0"/>
              <a:t>Accreditations open until </a:t>
            </a:r>
            <a:r>
              <a:rPr lang="en-US" sz="2000" b="1" u="sng" dirty="0"/>
              <a:t>Oct. 31, 2025</a:t>
            </a:r>
          </a:p>
          <a:p>
            <a:pPr lvl="1">
              <a:lnSpc>
                <a:spcPct val="100000"/>
              </a:lnSpc>
            </a:pPr>
            <a:r>
              <a:rPr lang="en-US" sz="2000" dirty="0"/>
              <a:t>LP Budget</a:t>
            </a:r>
          </a:p>
          <a:p>
            <a:pPr lvl="1">
              <a:lnSpc>
                <a:spcPct val="100000"/>
              </a:lnSpc>
            </a:pPr>
            <a:r>
              <a:rPr lang="en-US" sz="2000" dirty="0"/>
              <a:t>Succession Plan</a:t>
            </a:r>
          </a:p>
          <a:p>
            <a:pPr lvl="0">
              <a:lnSpc>
                <a:spcPct val="100000"/>
              </a:lnSpc>
            </a:pPr>
            <a:r>
              <a:rPr lang="en-US" sz="2000" dirty="0"/>
              <a:t>LP Guide Updated</a:t>
            </a:r>
          </a:p>
          <a:p>
            <a:pPr lvl="1">
              <a:lnSpc>
                <a:spcPct val="100000"/>
              </a:lnSpc>
            </a:pPr>
            <a:r>
              <a:rPr lang="en-US" sz="2000" dirty="0"/>
              <a:t>Complete version by section on SOWI Website: </a:t>
            </a:r>
            <a:r>
              <a:rPr lang="en-US" sz="2000" dirty="0">
                <a:hlinkClick r:id="rId2"/>
              </a:rPr>
              <a:t>Local Program Management - Special Olympics Wisconsin</a:t>
            </a:r>
            <a:endParaRPr lang="en-US" sz="2000" dirty="0"/>
          </a:p>
          <a:p>
            <a:pPr lvl="1">
              <a:lnSpc>
                <a:spcPct val="100000"/>
              </a:lnSpc>
            </a:pPr>
            <a:r>
              <a:rPr lang="en-US" sz="2000" dirty="0"/>
              <a:t>Also includes condensed version</a:t>
            </a:r>
          </a:p>
          <a:p>
            <a:pPr lvl="2">
              <a:lnSpc>
                <a:spcPct val="100000"/>
              </a:lnSpc>
            </a:pPr>
            <a:r>
              <a:rPr lang="en-US" dirty="0"/>
              <a:t>Part of packet</a:t>
            </a:r>
          </a:p>
          <a:p>
            <a:pPr lvl="0">
              <a:lnSpc>
                <a:spcPct val="100000"/>
              </a:lnSpc>
            </a:pPr>
            <a:r>
              <a:rPr lang="en-US" sz="2000" dirty="0"/>
              <a:t>Future Fall Meetings </a:t>
            </a:r>
          </a:p>
          <a:p>
            <a:pPr lvl="1">
              <a:lnSpc>
                <a:spcPct val="100000"/>
              </a:lnSpc>
            </a:pPr>
            <a:r>
              <a:rPr lang="en-US" sz="2000" dirty="0"/>
              <a:t>None</a:t>
            </a:r>
          </a:p>
          <a:p>
            <a:pPr lvl="2">
              <a:lnSpc>
                <a:spcPct val="100000"/>
              </a:lnSpc>
            </a:pPr>
            <a:r>
              <a:rPr lang="en-US" dirty="0"/>
              <a:t>Quarterly - Virtual</a:t>
            </a:r>
          </a:p>
          <a:p>
            <a:pPr lvl="2">
              <a:lnSpc>
                <a:spcPct val="100000"/>
              </a:lnSpc>
            </a:pPr>
            <a:r>
              <a:rPr lang="en-US" dirty="0"/>
              <a:t>Topic driven </a:t>
            </a:r>
          </a:p>
          <a:p>
            <a:endParaRPr lang="en-US" dirty="0"/>
          </a:p>
        </p:txBody>
      </p:sp>
    </p:spTree>
    <p:extLst>
      <p:ext uri="{BB962C8B-B14F-4D97-AF65-F5344CB8AC3E}">
        <p14:creationId xmlns:p14="http://schemas.microsoft.com/office/powerpoint/2010/main" val="265759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3EEA-7EB4-8DF8-6879-0DB3E934628A}"/>
              </a:ext>
            </a:extLst>
          </p:cNvPr>
          <p:cNvSpPr>
            <a:spLocks noGrp="1"/>
          </p:cNvSpPr>
          <p:nvPr>
            <p:ph type="title"/>
          </p:nvPr>
        </p:nvSpPr>
        <p:spPr/>
        <p:txBody>
          <a:bodyPr/>
          <a:lstStyle/>
          <a:p>
            <a:pPr algn="ctr"/>
            <a:r>
              <a:rPr lang="en-US" dirty="0"/>
              <a:t>What is Athlete Leadership?</a:t>
            </a:r>
          </a:p>
        </p:txBody>
      </p:sp>
      <p:sp>
        <p:nvSpPr>
          <p:cNvPr id="3" name="Content Placeholder 2">
            <a:extLst>
              <a:ext uri="{FF2B5EF4-FFF2-40B4-BE49-F238E27FC236}">
                <a16:creationId xmlns:a16="http://schemas.microsoft.com/office/drawing/2014/main" id="{AEBDAEC0-8776-1CE8-FDB7-2816FCA89D34}"/>
              </a:ext>
            </a:extLst>
          </p:cNvPr>
          <p:cNvSpPr>
            <a:spLocks noGrp="1"/>
          </p:cNvSpPr>
          <p:nvPr>
            <p:ph idx="1"/>
          </p:nvPr>
        </p:nvSpPr>
        <p:spPr/>
        <p:txBody>
          <a:bodyPr vert="horz" lIns="91440" tIns="45720" rIns="91440" bIns="45720" rtlCol="0" anchor="t">
            <a:noAutofit/>
          </a:bodyPr>
          <a:lstStyle/>
          <a:p>
            <a:r>
              <a:rPr lang="en-US" dirty="0">
                <a:latin typeface="Ubuntu"/>
              </a:rPr>
              <a:t>Athlete Leadership is a program offered to Special Olympics athletes to help them gain more leadership skills at the personal, local, and statewide level.</a:t>
            </a:r>
          </a:p>
          <a:p>
            <a:r>
              <a:rPr lang="en-US" dirty="0">
                <a:latin typeface="Ubuntu"/>
              </a:rPr>
              <a:t>We currently offer 12+ classes a year for new and returning athlete leaders. </a:t>
            </a:r>
            <a:endParaRPr lang="en-US" dirty="0"/>
          </a:p>
        </p:txBody>
      </p:sp>
    </p:spTree>
    <p:extLst>
      <p:ext uri="{BB962C8B-B14F-4D97-AF65-F5344CB8AC3E}">
        <p14:creationId xmlns:p14="http://schemas.microsoft.com/office/powerpoint/2010/main" val="20304716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D9A-3288-AEF3-74CC-2A8ADBEC534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91DF36C-F6BE-6AF9-D2ED-75C4983D8941}"/>
              </a:ext>
            </a:extLst>
          </p:cNvPr>
          <p:cNvSpPr>
            <a:spLocks noGrp="1"/>
          </p:cNvSpPr>
          <p:nvPr>
            <p:ph idx="1"/>
          </p:nvPr>
        </p:nvSpPr>
        <p:spPr/>
        <p:txBody>
          <a:bodyPr/>
          <a:lstStyle/>
          <a:p>
            <a:r>
              <a:rPr lang="en-US" sz="2000" dirty="0"/>
              <a:t>Form in folder to fill out and leave at the main table</a:t>
            </a:r>
          </a:p>
          <a:p>
            <a:r>
              <a:rPr lang="en-US" sz="2000" dirty="0"/>
              <a:t>Email your Regional Staff or the Sr. Director of Field Services</a:t>
            </a:r>
          </a:p>
          <a:p>
            <a:r>
              <a:rPr lang="en-US" sz="2000" dirty="0"/>
              <a:t>If a specific call – refer to the “Who do you call” sheet</a:t>
            </a:r>
          </a:p>
          <a:p>
            <a:r>
              <a:rPr lang="en-US" sz="2000"/>
              <a:t>FAQs </a:t>
            </a:r>
            <a:r>
              <a:rPr lang="en-US" sz="2000" dirty="0"/>
              <a:t>will be put together and uploaded to the SOWI website under Local Program Management section</a:t>
            </a:r>
          </a:p>
          <a:p>
            <a:endParaRPr lang="en-US" sz="2000" dirty="0"/>
          </a:p>
        </p:txBody>
      </p:sp>
    </p:spTree>
    <p:extLst>
      <p:ext uri="{BB962C8B-B14F-4D97-AF65-F5344CB8AC3E}">
        <p14:creationId xmlns:p14="http://schemas.microsoft.com/office/powerpoint/2010/main" val="25466674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C399-DD72-BD93-998C-D49EDD913B29}"/>
              </a:ext>
            </a:extLst>
          </p:cNvPr>
          <p:cNvSpPr>
            <a:spLocks noGrp="1"/>
          </p:cNvSpPr>
          <p:nvPr>
            <p:ph type="ctrTitle"/>
          </p:nvPr>
        </p:nvSpPr>
        <p:spPr>
          <a:xfrm>
            <a:off x="1523999" y="1759156"/>
            <a:ext cx="8223315" cy="2387600"/>
          </a:xfrm>
        </p:spPr>
        <p:txBody>
          <a:bodyPr/>
          <a:lstStyle/>
          <a:p>
            <a:r>
              <a:rPr lang="en-US" dirty="0"/>
              <a:t>"Let me win, </a:t>
            </a:r>
            <a:br>
              <a:rPr lang="en-US" dirty="0"/>
            </a:br>
            <a:r>
              <a:rPr lang="en-US" dirty="0"/>
              <a:t>but if I cannot win, </a:t>
            </a:r>
            <a:br>
              <a:rPr lang="en-US" dirty="0"/>
            </a:br>
            <a:r>
              <a:rPr lang="en-US" dirty="0"/>
              <a:t>let me be brave </a:t>
            </a:r>
            <a:br>
              <a:rPr lang="en-US" dirty="0"/>
            </a:br>
            <a:r>
              <a:rPr lang="en-US" dirty="0"/>
              <a:t>in the attempt."</a:t>
            </a:r>
          </a:p>
        </p:txBody>
      </p:sp>
      <p:sp>
        <p:nvSpPr>
          <p:cNvPr id="3" name="Subtitle 2">
            <a:extLst>
              <a:ext uri="{FF2B5EF4-FFF2-40B4-BE49-F238E27FC236}">
                <a16:creationId xmlns:a16="http://schemas.microsoft.com/office/drawing/2014/main" id="{725F419D-D705-0684-2B73-2CF7596D8211}"/>
              </a:ext>
            </a:extLst>
          </p:cNvPr>
          <p:cNvSpPr>
            <a:spLocks noGrp="1"/>
          </p:cNvSpPr>
          <p:nvPr>
            <p:ph type="subTitle" idx="1"/>
          </p:nvPr>
        </p:nvSpPr>
        <p:spPr>
          <a:xfrm>
            <a:off x="1524000" y="4409749"/>
            <a:ext cx="9144000" cy="1366221"/>
          </a:xfrm>
        </p:spPr>
        <p:txBody>
          <a:bodyPr/>
          <a:lstStyle/>
          <a:p>
            <a:r>
              <a:rPr lang="en-US" dirty="0"/>
              <a:t>– Athlete Oath </a:t>
            </a:r>
          </a:p>
        </p:txBody>
      </p:sp>
    </p:spTree>
    <p:extLst>
      <p:ext uri="{BB962C8B-B14F-4D97-AF65-F5344CB8AC3E}">
        <p14:creationId xmlns:p14="http://schemas.microsoft.com/office/powerpoint/2010/main" val="236973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8D2A-4865-5853-789A-83AFB3B569D8}"/>
              </a:ext>
            </a:extLst>
          </p:cNvPr>
          <p:cNvSpPr>
            <a:spLocks noGrp="1"/>
          </p:cNvSpPr>
          <p:nvPr>
            <p:ph type="title"/>
          </p:nvPr>
        </p:nvSpPr>
        <p:spPr/>
        <p:txBody>
          <a:bodyPr/>
          <a:lstStyle/>
          <a:p>
            <a:pPr algn="ctr"/>
            <a:r>
              <a:rPr lang="en-US" dirty="0"/>
              <a:t>How do I become an Athlete Leader?</a:t>
            </a:r>
          </a:p>
        </p:txBody>
      </p:sp>
      <p:sp>
        <p:nvSpPr>
          <p:cNvPr id="3" name="Content Placeholder 2">
            <a:extLst>
              <a:ext uri="{FF2B5EF4-FFF2-40B4-BE49-F238E27FC236}">
                <a16:creationId xmlns:a16="http://schemas.microsoft.com/office/drawing/2014/main" id="{85D1D6F6-9155-4F4B-F83A-43F647BC5CE8}"/>
              </a:ext>
            </a:extLst>
          </p:cNvPr>
          <p:cNvSpPr>
            <a:spLocks noGrp="1"/>
          </p:cNvSpPr>
          <p:nvPr>
            <p:ph idx="1"/>
          </p:nvPr>
        </p:nvSpPr>
        <p:spPr/>
        <p:txBody>
          <a:bodyPr vert="horz" lIns="91440" tIns="45720" rIns="91440" bIns="45720" rtlCol="0" anchor="t">
            <a:noAutofit/>
          </a:bodyPr>
          <a:lstStyle/>
          <a:p>
            <a:r>
              <a:rPr lang="en-US" dirty="0">
                <a:latin typeface="Ubuntu"/>
              </a:rPr>
              <a:t>To become an Athlete Leader, here are the steps to take:</a:t>
            </a:r>
          </a:p>
          <a:p>
            <a:pPr lvl="1">
              <a:buFont typeface="Courier New" panose="020B0604020202020204" pitchFamily="34" charset="0"/>
              <a:buChar char="o"/>
            </a:pPr>
            <a:r>
              <a:rPr lang="en-US" dirty="0">
                <a:latin typeface="Ubuntu"/>
              </a:rPr>
              <a:t>Contact Special Olympics Wisconsin Athlete Leadership</a:t>
            </a:r>
          </a:p>
          <a:p>
            <a:pPr lvl="1">
              <a:buFont typeface="Courier New" panose="020B0604020202020204" pitchFamily="34" charset="0"/>
              <a:buChar char="o"/>
            </a:pPr>
            <a:r>
              <a:rPr lang="en-US" dirty="0">
                <a:latin typeface="Ubuntu"/>
              </a:rPr>
              <a:t>Take an Athlete Leadership Course that interests you.</a:t>
            </a:r>
          </a:p>
          <a:p>
            <a:pPr lvl="1">
              <a:buFont typeface="Courier New" panose="020B0604020202020204" pitchFamily="34" charset="0"/>
              <a:buChar char="o"/>
            </a:pPr>
            <a:r>
              <a:rPr lang="en-US" dirty="0">
                <a:latin typeface="Ubuntu"/>
              </a:rPr>
              <a:t>Help out with different events locally or statewide. </a:t>
            </a:r>
          </a:p>
          <a:p>
            <a:pPr marL="0" indent="0">
              <a:buNone/>
            </a:pPr>
            <a:endParaRPr lang="en-US" dirty="0"/>
          </a:p>
        </p:txBody>
      </p:sp>
    </p:spTree>
    <p:extLst>
      <p:ext uri="{BB962C8B-B14F-4D97-AF65-F5344CB8AC3E}">
        <p14:creationId xmlns:p14="http://schemas.microsoft.com/office/powerpoint/2010/main" val="417237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89F3-ACBE-C136-FC94-A0441D99FC05}"/>
              </a:ext>
            </a:extLst>
          </p:cNvPr>
          <p:cNvSpPr>
            <a:spLocks noGrp="1"/>
          </p:cNvSpPr>
          <p:nvPr>
            <p:ph type="title"/>
          </p:nvPr>
        </p:nvSpPr>
        <p:spPr/>
        <p:txBody>
          <a:bodyPr/>
          <a:lstStyle/>
          <a:p>
            <a:pPr algn="ctr"/>
            <a:r>
              <a:rPr lang="en-US" dirty="0"/>
              <a:t>Classes</a:t>
            </a:r>
          </a:p>
        </p:txBody>
      </p:sp>
      <p:sp>
        <p:nvSpPr>
          <p:cNvPr id="3" name="Content Placeholder 2">
            <a:extLst>
              <a:ext uri="{FF2B5EF4-FFF2-40B4-BE49-F238E27FC236}">
                <a16:creationId xmlns:a16="http://schemas.microsoft.com/office/drawing/2014/main" id="{4D72940F-4497-65E3-4F7F-DCA6E9973F83}"/>
              </a:ext>
            </a:extLst>
          </p:cNvPr>
          <p:cNvSpPr>
            <a:spLocks noGrp="1"/>
          </p:cNvSpPr>
          <p:nvPr>
            <p:ph idx="1"/>
          </p:nvPr>
        </p:nvSpPr>
        <p:spPr>
          <a:xfrm>
            <a:off x="553720" y="1500505"/>
            <a:ext cx="10515600" cy="3522989"/>
          </a:xfrm>
        </p:spPr>
        <p:txBody>
          <a:bodyPr vert="horz" lIns="91440" tIns="45720" rIns="91440" bIns="45720" rtlCol="0" anchor="t">
            <a:noAutofit/>
          </a:bodyPr>
          <a:lstStyle/>
          <a:p>
            <a:pPr marL="0" indent="0" algn="ctr">
              <a:buNone/>
            </a:pPr>
            <a:r>
              <a:rPr lang="en-US" dirty="0">
                <a:latin typeface="Ubuntu"/>
              </a:rPr>
              <a:t>Remaining for 2025: </a:t>
            </a:r>
            <a:endParaRPr lang="en-US" dirty="0"/>
          </a:p>
          <a:p>
            <a:r>
              <a:rPr lang="en-US" dirty="0">
                <a:latin typeface="Ubuntu"/>
              </a:rPr>
              <a:t>Heath Messenger: Virtually, Wed Oct. 1</a:t>
            </a:r>
            <a:r>
              <a:rPr lang="en-US" baseline="30000" dirty="0">
                <a:latin typeface="Ubuntu"/>
              </a:rPr>
              <a:t>st</a:t>
            </a:r>
            <a:r>
              <a:rPr lang="en-US" dirty="0">
                <a:latin typeface="Ubuntu"/>
              </a:rPr>
              <a:t>- 22</a:t>
            </a:r>
            <a:r>
              <a:rPr lang="en-US" baseline="30000" dirty="0">
                <a:latin typeface="Ubuntu"/>
              </a:rPr>
              <a:t>nd</a:t>
            </a:r>
            <a:r>
              <a:rPr lang="en-US" dirty="0">
                <a:latin typeface="Ubuntu"/>
              </a:rPr>
              <a:t> from 6pm-8pm</a:t>
            </a:r>
          </a:p>
          <a:p>
            <a:r>
              <a:rPr lang="en-US" dirty="0">
                <a:latin typeface="Ubuntu"/>
              </a:rPr>
              <a:t>Athletes as Coaches: In Madison, Sat November 8</a:t>
            </a:r>
            <a:r>
              <a:rPr lang="en-US" sz="1900" baseline="30000" dirty="0">
                <a:latin typeface="Ubuntu"/>
              </a:rPr>
              <a:t>th</a:t>
            </a:r>
            <a:r>
              <a:rPr lang="en-US" dirty="0">
                <a:latin typeface="Ubuntu"/>
              </a:rPr>
              <a:t> </a:t>
            </a:r>
          </a:p>
          <a:p>
            <a:r>
              <a:rPr lang="en-US" dirty="0">
                <a:latin typeface="Ubuntu"/>
              </a:rPr>
              <a:t>Introduction to Athlete Leadership and Understanding Leadership: Virtually, Tues/Thurs December 2</a:t>
            </a:r>
            <a:r>
              <a:rPr lang="en-US" sz="1900" baseline="30000" dirty="0">
                <a:latin typeface="Ubuntu"/>
              </a:rPr>
              <a:t>nd</a:t>
            </a:r>
            <a:r>
              <a:rPr lang="en-US" dirty="0">
                <a:latin typeface="Ubuntu"/>
              </a:rPr>
              <a:t> and 4</a:t>
            </a:r>
            <a:r>
              <a:rPr lang="en-US" sz="1900" baseline="30000" dirty="0">
                <a:latin typeface="Ubuntu"/>
              </a:rPr>
              <a:t>th</a:t>
            </a:r>
            <a:r>
              <a:rPr lang="en-US" dirty="0">
                <a:latin typeface="Ubuntu"/>
              </a:rPr>
              <a:t> from 6pm-8pm</a:t>
            </a:r>
            <a:endParaRPr lang="en-US" dirty="0"/>
          </a:p>
          <a:p>
            <a:pPr algn="ctr"/>
            <a:r>
              <a:rPr lang="en-US" i="1" dirty="0">
                <a:latin typeface="Ubuntu"/>
              </a:rPr>
              <a:t>The 2026 Class Schedule handout is in your folder with more information.</a:t>
            </a:r>
          </a:p>
        </p:txBody>
      </p:sp>
    </p:spTree>
    <p:extLst>
      <p:ext uri="{BB962C8B-B14F-4D97-AF65-F5344CB8AC3E}">
        <p14:creationId xmlns:p14="http://schemas.microsoft.com/office/powerpoint/2010/main" val="2092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3B97-5E29-6C9B-6AD1-78465E9869EC}"/>
              </a:ext>
            </a:extLst>
          </p:cNvPr>
          <p:cNvSpPr>
            <a:spLocks noGrp="1"/>
          </p:cNvSpPr>
          <p:nvPr>
            <p:ph type="ctrTitle"/>
          </p:nvPr>
        </p:nvSpPr>
        <p:spPr/>
        <p:txBody>
          <a:bodyPr/>
          <a:lstStyle/>
          <a:p>
            <a:r>
              <a:rPr lang="en-US" dirty="0"/>
              <a:t>Grant Projects</a:t>
            </a:r>
          </a:p>
        </p:txBody>
      </p:sp>
      <p:sp>
        <p:nvSpPr>
          <p:cNvPr id="3" name="Subtitle 2">
            <a:extLst>
              <a:ext uri="{FF2B5EF4-FFF2-40B4-BE49-F238E27FC236}">
                <a16:creationId xmlns:a16="http://schemas.microsoft.com/office/drawing/2014/main" id="{D3C0AD23-15F0-FCCA-ADA4-D542BA9C1C0F}"/>
              </a:ext>
            </a:extLst>
          </p:cNvPr>
          <p:cNvSpPr>
            <a:spLocks noGrp="1"/>
          </p:cNvSpPr>
          <p:nvPr>
            <p:ph type="subTitle" idx="1"/>
          </p:nvPr>
        </p:nvSpPr>
        <p:spPr/>
        <p:txBody>
          <a:bodyPr vert="horz" lIns="91440" tIns="45720" rIns="91440" bIns="45720" rtlCol="0" anchor="t">
            <a:noAutofit/>
          </a:bodyPr>
          <a:lstStyle/>
          <a:p>
            <a:r>
              <a:rPr lang="en-US">
                <a:latin typeface="Ubuntu"/>
              </a:rPr>
              <a:t>Leadership </a:t>
            </a:r>
            <a:r>
              <a:rPr lang="en-US" dirty="0">
                <a:latin typeface="Ubuntu"/>
              </a:rPr>
              <a:t>Grant Recipients</a:t>
            </a:r>
            <a:endParaRPr lang="en-US" dirty="0"/>
          </a:p>
        </p:txBody>
      </p:sp>
    </p:spTree>
    <p:extLst>
      <p:ext uri="{BB962C8B-B14F-4D97-AF65-F5344CB8AC3E}">
        <p14:creationId xmlns:p14="http://schemas.microsoft.com/office/powerpoint/2010/main" val="3160040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8EF2-85D2-B411-6E99-8B39D0DA7345}"/>
              </a:ext>
            </a:extLst>
          </p:cNvPr>
          <p:cNvSpPr>
            <a:spLocks noGrp="1"/>
          </p:cNvSpPr>
          <p:nvPr>
            <p:ph type="title"/>
          </p:nvPr>
        </p:nvSpPr>
        <p:spPr/>
        <p:txBody>
          <a:bodyPr/>
          <a:lstStyle/>
          <a:p>
            <a:pPr algn="ctr"/>
            <a:r>
              <a:rPr lang="en-US" dirty="0"/>
              <a:t>What is the Grant?</a:t>
            </a:r>
          </a:p>
        </p:txBody>
      </p:sp>
      <p:sp>
        <p:nvSpPr>
          <p:cNvPr id="3" name="Content Placeholder 2">
            <a:extLst>
              <a:ext uri="{FF2B5EF4-FFF2-40B4-BE49-F238E27FC236}">
                <a16:creationId xmlns:a16="http://schemas.microsoft.com/office/drawing/2014/main" id="{10D747D3-C085-C916-F8CE-75A57B2748C5}"/>
              </a:ext>
            </a:extLst>
          </p:cNvPr>
          <p:cNvSpPr>
            <a:spLocks noGrp="1"/>
          </p:cNvSpPr>
          <p:nvPr>
            <p:ph idx="1"/>
          </p:nvPr>
        </p:nvSpPr>
        <p:spPr/>
        <p:txBody>
          <a:bodyPr vert="horz" lIns="91440" tIns="45720" rIns="91440" bIns="45720" rtlCol="0" anchor="t">
            <a:noAutofit/>
          </a:bodyPr>
          <a:lstStyle/>
          <a:p>
            <a:r>
              <a:rPr lang="en-US" dirty="0">
                <a:latin typeface="Ubuntu"/>
              </a:rPr>
              <a:t>We were awarded this leadership grant through Special Olympics North America (SONA). We were one of seven states to receive this funding and dispersed mini grants to 10 athlete leaders around the state.</a:t>
            </a:r>
          </a:p>
          <a:p>
            <a:r>
              <a:rPr lang="en-US" dirty="0">
                <a:latin typeface="Ubuntu"/>
              </a:rPr>
              <a:t>States that received this grant: WI, OH, MD, SC, KS, UT, ID</a:t>
            </a:r>
            <a:endParaRPr lang="en-US" dirty="0"/>
          </a:p>
          <a:p>
            <a:endParaRPr lang="en-US"/>
          </a:p>
          <a:p>
            <a:endParaRPr lang="en-US" dirty="0"/>
          </a:p>
          <a:p>
            <a:pPr marL="0" indent="0">
              <a:buNone/>
            </a:pPr>
            <a:endParaRPr lang="en-US" dirty="0"/>
          </a:p>
        </p:txBody>
      </p:sp>
    </p:spTree>
    <p:extLst>
      <p:ext uri="{BB962C8B-B14F-4D97-AF65-F5344CB8AC3E}">
        <p14:creationId xmlns:p14="http://schemas.microsoft.com/office/powerpoint/2010/main" val="191996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99E6-9F1E-965E-F156-09B513163FCC}"/>
              </a:ext>
            </a:extLst>
          </p:cNvPr>
          <p:cNvSpPr>
            <a:spLocks noGrp="1"/>
          </p:cNvSpPr>
          <p:nvPr>
            <p:ph type="title"/>
          </p:nvPr>
        </p:nvSpPr>
        <p:spPr/>
        <p:txBody>
          <a:bodyPr/>
          <a:lstStyle/>
          <a:p>
            <a:pPr algn="ctr"/>
            <a:r>
              <a:rPr lang="en-US" dirty="0"/>
              <a:t>Purpose of the Grant</a:t>
            </a:r>
          </a:p>
        </p:txBody>
      </p:sp>
      <p:sp>
        <p:nvSpPr>
          <p:cNvPr id="3" name="Content Placeholder 2">
            <a:extLst>
              <a:ext uri="{FF2B5EF4-FFF2-40B4-BE49-F238E27FC236}">
                <a16:creationId xmlns:a16="http://schemas.microsoft.com/office/drawing/2014/main" id="{94E189FC-2E79-A422-9A23-C3D178BAEA56}"/>
              </a:ext>
            </a:extLst>
          </p:cNvPr>
          <p:cNvSpPr>
            <a:spLocks noGrp="1"/>
          </p:cNvSpPr>
          <p:nvPr>
            <p:ph idx="1"/>
          </p:nvPr>
        </p:nvSpPr>
        <p:spPr/>
        <p:txBody>
          <a:bodyPr vert="horz" lIns="91440" tIns="45720" rIns="91440" bIns="45720" rtlCol="0" anchor="t">
            <a:noAutofit/>
          </a:bodyPr>
          <a:lstStyle/>
          <a:p>
            <a:r>
              <a:rPr lang="en-US" dirty="0">
                <a:latin typeface="Ubuntu"/>
              </a:rPr>
              <a:t>The purpose of this grant was to bring more athlete leadership representation to the local program level. Each grantee was able to come up with a project important to them to implement locally. This also gave them a chance to show their community what athlete leaders can do.</a:t>
            </a:r>
          </a:p>
          <a:p>
            <a:endParaRPr lang="en-US" dirty="0">
              <a:latin typeface="Ubuntu"/>
            </a:endParaRPr>
          </a:p>
          <a:p>
            <a:endParaRPr lang="en-US" dirty="0"/>
          </a:p>
        </p:txBody>
      </p:sp>
    </p:spTree>
    <p:extLst>
      <p:ext uri="{BB962C8B-B14F-4D97-AF65-F5344CB8AC3E}">
        <p14:creationId xmlns:p14="http://schemas.microsoft.com/office/powerpoint/2010/main" val="271353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0BDA-05E3-31C9-F7A6-667933C87110}"/>
              </a:ext>
            </a:extLst>
          </p:cNvPr>
          <p:cNvSpPr>
            <a:spLocks noGrp="1"/>
          </p:cNvSpPr>
          <p:nvPr>
            <p:ph type="title"/>
          </p:nvPr>
        </p:nvSpPr>
        <p:spPr/>
        <p:txBody>
          <a:bodyPr/>
          <a:lstStyle/>
          <a:p>
            <a:pPr algn="ctr"/>
            <a:r>
              <a:rPr lang="en-US" dirty="0">
                <a:latin typeface="Ubuntu"/>
              </a:rPr>
              <a:t>Project Breakdown</a:t>
            </a:r>
            <a:endParaRPr lang="en-US" dirty="0"/>
          </a:p>
        </p:txBody>
      </p:sp>
      <p:sp>
        <p:nvSpPr>
          <p:cNvPr id="3" name="Content Placeholder 2">
            <a:extLst>
              <a:ext uri="{FF2B5EF4-FFF2-40B4-BE49-F238E27FC236}">
                <a16:creationId xmlns:a16="http://schemas.microsoft.com/office/drawing/2014/main" id="{D1F3747C-B3E9-EA2F-C695-C203B024F73E}"/>
              </a:ext>
            </a:extLst>
          </p:cNvPr>
          <p:cNvSpPr>
            <a:spLocks noGrp="1"/>
          </p:cNvSpPr>
          <p:nvPr>
            <p:ph idx="1"/>
          </p:nvPr>
        </p:nvSpPr>
        <p:spPr/>
        <p:txBody>
          <a:bodyPr vert="horz" lIns="91440" tIns="45720" rIns="91440" bIns="45720" rtlCol="0" anchor="t">
            <a:noAutofit/>
          </a:bodyPr>
          <a:lstStyle/>
          <a:p>
            <a:r>
              <a:rPr lang="en-US" dirty="0">
                <a:latin typeface="Ubuntu"/>
              </a:rPr>
              <a:t>Recruitment- 3</a:t>
            </a:r>
          </a:p>
          <a:p>
            <a:r>
              <a:rPr lang="en-US" dirty="0"/>
              <a:t>Health-2</a:t>
            </a:r>
          </a:p>
          <a:p>
            <a:r>
              <a:rPr lang="en-US" dirty="0"/>
              <a:t>Athlete Leadership- 2</a:t>
            </a:r>
          </a:p>
          <a:p>
            <a:r>
              <a:rPr lang="en-US" dirty="0"/>
              <a:t>Marketing-1</a:t>
            </a:r>
          </a:p>
          <a:p>
            <a:r>
              <a:rPr lang="en-US" dirty="0">
                <a:latin typeface="Ubuntu"/>
              </a:rPr>
              <a:t>Unified Champion Schools- 2</a:t>
            </a:r>
          </a:p>
        </p:txBody>
      </p:sp>
    </p:spTree>
    <p:extLst>
      <p:ext uri="{BB962C8B-B14F-4D97-AF65-F5344CB8AC3E}">
        <p14:creationId xmlns:p14="http://schemas.microsoft.com/office/powerpoint/2010/main" val="212776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C55F-B67F-C286-9795-363DF45F5443}"/>
              </a:ext>
            </a:extLst>
          </p:cNvPr>
          <p:cNvSpPr>
            <a:spLocks noGrp="1"/>
          </p:cNvSpPr>
          <p:nvPr>
            <p:ph type="title"/>
          </p:nvPr>
        </p:nvSpPr>
        <p:spPr/>
        <p:txBody>
          <a:bodyPr/>
          <a:lstStyle/>
          <a:p>
            <a:pPr algn="ctr"/>
            <a:r>
              <a:rPr lang="en-US" dirty="0"/>
              <a:t>Recruitment </a:t>
            </a:r>
          </a:p>
        </p:txBody>
      </p:sp>
      <p:sp>
        <p:nvSpPr>
          <p:cNvPr id="3" name="Content Placeholder 2">
            <a:extLst>
              <a:ext uri="{FF2B5EF4-FFF2-40B4-BE49-F238E27FC236}">
                <a16:creationId xmlns:a16="http://schemas.microsoft.com/office/drawing/2014/main" id="{33A6276D-DFF4-24FD-E148-92F5D7B3E08D}"/>
              </a:ext>
            </a:extLst>
          </p:cNvPr>
          <p:cNvSpPr>
            <a:spLocks noGrp="1"/>
          </p:cNvSpPr>
          <p:nvPr>
            <p:ph idx="1"/>
          </p:nvPr>
        </p:nvSpPr>
        <p:spPr/>
        <p:txBody>
          <a:bodyPr/>
          <a:lstStyle/>
          <a:p>
            <a:r>
              <a:rPr lang="en-US" dirty="0"/>
              <a:t>2-12: Neillsville</a:t>
            </a:r>
          </a:p>
          <a:p>
            <a:r>
              <a:rPr lang="en-US" dirty="0"/>
              <a:t>2-44: Wisconsin Rapids</a:t>
            </a:r>
          </a:p>
          <a:p>
            <a:r>
              <a:rPr lang="en-US" dirty="0"/>
              <a:t>3-25: Menomonie Red Cedar </a:t>
            </a:r>
          </a:p>
        </p:txBody>
      </p:sp>
    </p:spTree>
    <p:extLst>
      <p:ext uri="{BB962C8B-B14F-4D97-AF65-F5344CB8AC3E}">
        <p14:creationId xmlns:p14="http://schemas.microsoft.com/office/powerpoint/2010/main" val="320112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B959-BBE3-20E2-523F-5B30018C12F4}"/>
              </a:ext>
            </a:extLst>
          </p:cNvPr>
          <p:cNvSpPr>
            <a:spLocks noGrp="1"/>
          </p:cNvSpPr>
          <p:nvPr>
            <p:ph type="title"/>
          </p:nvPr>
        </p:nvSpPr>
        <p:spPr/>
        <p:txBody>
          <a:bodyPr/>
          <a:lstStyle/>
          <a:p>
            <a:pPr algn="ctr"/>
            <a:r>
              <a:rPr lang="en-US" dirty="0"/>
              <a:t>Increasing our Athlete and Volunteer Membership</a:t>
            </a:r>
          </a:p>
        </p:txBody>
      </p:sp>
      <p:sp>
        <p:nvSpPr>
          <p:cNvPr id="3" name="Content Placeholder 2">
            <a:extLst>
              <a:ext uri="{FF2B5EF4-FFF2-40B4-BE49-F238E27FC236}">
                <a16:creationId xmlns:a16="http://schemas.microsoft.com/office/drawing/2014/main" id="{427B5DA7-CCB9-409F-18E3-A74EA3A97B20}"/>
              </a:ext>
            </a:extLst>
          </p:cNvPr>
          <p:cNvSpPr>
            <a:spLocks noGrp="1"/>
          </p:cNvSpPr>
          <p:nvPr>
            <p:ph idx="1"/>
          </p:nvPr>
        </p:nvSpPr>
        <p:spPr/>
        <p:txBody>
          <a:bodyPr vert="horz" lIns="91440" tIns="45720" rIns="91440" bIns="45720" rtlCol="0" anchor="t">
            <a:noAutofit/>
          </a:bodyPr>
          <a:lstStyle/>
          <a:p>
            <a:r>
              <a:rPr lang="en-US" dirty="0"/>
              <a:t>Who: Kolin Schmitz and Jene and Denny Miller</a:t>
            </a:r>
          </a:p>
          <a:p>
            <a:r>
              <a:rPr lang="en-US">
                <a:latin typeface="Ubuntu"/>
              </a:rPr>
              <a:t>Program: 2-12 Neillsville</a:t>
            </a:r>
          </a:p>
          <a:p>
            <a:pPr marL="0" indent="0" algn="ctr">
              <a:buNone/>
            </a:pPr>
            <a:r>
              <a:rPr lang="en-US" b="1" dirty="0">
                <a:latin typeface="Ubuntu"/>
              </a:rPr>
              <a:t>Attended multiple community parades to spread awareness and recruit more local athletes and volunteers. </a:t>
            </a:r>
            <a:endParaRPr lang="en-US" b="1"/>
          </a:p>
        </p:txBody>
      </p:sp>
    </p:spTree>
    <p:extLst>
      <p:ext uri="{BB962C8B-B14F-4D97-AF65-F5344CB8AC3E}">
        <p14:creationId xmlns:p14="http://schemas.microsoft.com/office/powerpoint/2010/main" val="412187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idx="4294967295"/>
          </p:nvPr>
        </p:nvSpPr>
        <p:spPr>
          <a:xfrm>
            <a:off x="611033" y="880991"/>
            <a:ext cx="10169236" cy="2387600"/>
          </a:xfrm>
        </p:spPr>
        <p:txBody>
          <a:bodyPr/>
          <a:lstStyle/>
          <a:p>
            <a:r>
              <a:rPr lang="en-US" sz="6000" dirty="0">
                <a:solidFill>
                  <a:schemeClr val="bg1"/>
                </a:solidFill>
              </a:rPr>
              <a:t>WELCOME</a:t>
            </a:r>
            <a:br>
              <a:rPr lang="en-US" sz="6000" dirty="0">
                <a:solidFill>
                  <a:schemeClr val="bg1"/>
                </a:solidFill>
              </a:rPr>
            </a:br>
            <a:r>
              <a:rPr lang="en-US" sz="4500" i="1" dirty="0">
                <a:solidFill>
                  <a:schemeClr val="bg1"/>
                </a:solidFill>
              </a:rPr>
              <a:t>…with gratitude</a:t>
            </a:r>
          </a:p>
        </p:txBody>
      </p:sp>
    </p:spTree>
    <p:extLst>
      <p:ext uri="{BB962C8B-B14F-4D97-AF65-F5344CB8AC3E}">
        <p14:creationId xmlns:p14="http://schemas.microsoft.com/office/powerpoint/2010/main" val="36616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EF71-7491-B702-F88D-87E1C0D0F7EF}"/>
              </a:ext>
            </a:extLst>
          </p:cNvPr>
          <p:cNvSpPr>
            <a:spLocks noGrp="1"/>
          </p:cNvSpPr>
          <p:nvPr>
            <p:ph type="title"/>
          </p:nvPr>
        </p:nvSpPr>
        <p:spPr/>
        <p:txBody>
          <a:bodyPr/>
          <a:lstStyle/>
          <a:p>
            <a:pPr algn="ctr"/>
            <a:r>
              <a:rPr lang="en-US" dirty="0"/>
              <a:t>All of us R Together (ART)</a:t>
            </a:r>
          </a:p>
        </p:txBody>
      </p:sp>
      <p:sp>
        <p:nvSpPr>
          <p:cNvPr id="3" name="Content Placeholder 2">
            <a:extLst>
              <a:ext uri="{FF2B5EF4-FFF2-40B4-BE49-F238E27FC236}">
                <a16:creationId xmlns:a16="http://schemas.microsoft.com/office/drawing/2014/main" id="{41D9C60E-D4BF-A507-6F4D-1BB53DF7E069}"/>
              </a:ext>
            </a:extLst>
          </p:cNvPr>
          <p:cNvSpPr>
            <a:spLocks noGrp="1"/>
          </p:cNvSpPr>
          <p:nvPr>
            <p:ph idx="1"/>
          </p:nvPr>
        </p:nvSpPr>
        <p:spPr/>
        <p:txBody>
          <a:bodyPr vert="horz" lIns="91440" tIns="45720" rIns="91440" bIns="45720" rtlCol="0" anchor="t">
            <a:noAutofit/>
          </a:bodyPr>
          <a:lstStyle/>
          <a:p>
            <a:r>
              <a:rPr lang="en-US" dirty="0"/>
              <a:t>Who: Samuel Swartwout and Birgit Swartwout</a:t>
            </a:r>
          </a:p>
          <a:p>
            <a:r>
              <a:rPr lang="en-US" dirty="0">
                <a:latin typeface="Ubuntu"/>
              </a:rPr>
              <a:t>Program: 2-44 Wisconsin Rapids</a:t>
            </a:r>
          </a:p>
          <a:p>
            <a:pPr marL="0" indent="0" algn="ctr">
              <a:buNone/>
            </a:pPr>
            <a:r>
              <a:rPr lang="en-US" b="1" dirty="0">
                <a:latin typeface="Ubuntu"/>
              </a:rPr>
              <a:t>Gathered pieces of artwork from students with intellectual disabilities to raise awareness and display at an art fair.</a:t>
            </a:r>
            <a:r>
              <a:rPr lang="en-US" dirty="0">
                <a:latin typeface="Ubuntu"/>
              </a:rPr>
              <a:t> </a:t>
            </a:r>
            <a:endParaRPr lang="en-US"/>
          </a:p>
        </p:txBody>
      </p:sp>
    </p:spTree>
    <p:extLst>
      <p:ext uri="{BB962C8B-B14F-4D97-AF65-F5344CB8AC3E}">
        <p14:creationId xmlns:p14="http://schemas.microsoft.com/office/powerpoint/2010/main" val="244645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0290B-F69F-D354-A385-0917D4A68C04}"/>
              </a:ext>
            </a:extLst>
          </p:cNvPr>
          <p:cNvSpPr>
            <a:spLocks noGrp="1"/>
          </p:cNvSpPr>
          <p:nvPr>
            <p:ph type="title"/>
          </p:nvPr>
        </p:nvSpPr>
        <p:spPr/>
        <p:txBody>
          <a:bodyPr/>
          <a:lstStyle/>
          <a:p>
            <a:pPr algn="ctr"/>
            <a:r>
              <a:rPr lang="en-US" dirty="0"/>
              <a:t>Recruiting younger Athletes and LETR Officers</a:t>
            </a:r>
          </a:p>
        </p:txBody>
      </p:sp>
      <p:sp>
        <p:nvSpPr>
          <p:cNvPr id="3" name="Content Placeholder 2">
            <a:extLst>
              <a:ext uri="{FF2B5EF4-FFF2-40B4-BE49-F238E27FC236}">
                <a16:creationId xmlns:a16="http://schemas.microsoft.com/office/drawing/2014/main" id="{96DD0D44-23E6-C919-E1C5-AF8A380CB456}"/>
              </a:ext>
            </a:extLst>
          </p:cNvPr>
          <p:cNvSpPr>
            <a:spLocks noGrp="1"/>
          </p:cNvSpPr>
          <p:nvPr>
            <p:ph idx="1"/>
          </p:nvPr>
        </p:nvSpPr>
        <p:spPr/>
        <p:txBody>
          <a:bodyPr vert="horz" lIns="91440" tIns="45720" rIns="91440" bIns="45720" rtlCol="0" anchor="t">
            <a:noAutofit/>
          </a:bodyPr>
          <a:lstStyle/>
          <a:p>
            <a:r>
              <a:rPr lang="en-US" dirty="0"/>
              <a:t>Who: Danny Cox and Joel Wener</a:t>
            </a:r>
          </a:p>
          <a:p>
            <a:r>
              <a:rPr lang="en-US">
                <a:latin typeface="Ubuntu"/>
              </a:rPr>
              <a:t>Program: 3-25 Menomonie Red Cedar</a:t>
            </a:r>
          </a:p>
          <a:p>
            <a:pPr marL="0" indent="0" algn="ctr">
              <a:buNone/>
            </a:pPr>
            <a:r>
              <a:rPr lang="en-US" b="1" dirty="0">
                <a:latin typeface="Ubuntu"/>
              </a:rPr>
              <a:t>Spoke with multiple police departments to spread awareness surrounding LETR, also worked with Menomonie School District to recruit younger athletes to join their Local Program.</a:t>
            </a:r>
            <a:endParaRPr lang="en-US" b="1" dirty="0"/>
          </a:p>
          <a:p>
            <a:pPr marL="0" indent="0" algn="ctr">
              <a:buNone/>
            </a:pPr>
            <a:r>
              <a:rPr lang="en-US" i="1" dirty="0">
                <a:latin typeface="Ubuntu"/>
              </a:rPr>
              <a:t>The school then registered as a Unified Champion School!</a:t>
            </a:r>
          </a:p>
        </p:txBody>
      </p:sp>
    </p:spTree>
    <p:extLst>
      <p:ext uri="{BB962C8B-B14F-4D97-AF65-F5344CB8AC3E}">
        <p14:creationId xmlns:p14="http://schemas.microsoft.com/office/powerpoint/2010/main" val="107846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FB8F-4678-C938-852F-7D8A531D353E}"/>
              </a:ext>
            </a:extLst>
          </p:cNvPr>
          <p:cNvSpPr>
            <a:spLocks noGrp="1"/>
          </p:cNvSpPr>
          <p:nvPr>
            <p:ph type="title"/>
          </p:nvPr>
        </p:nvSpPr>
        <p:spPr/>
        <p:txBody>
          <a:bodyPr/>
          <a:lstStyle/>
          <a:p>
            <a:pPr algn="ctr"/>
            <a:r>
              <a:rPr lang="en-US" dirty="0"/>
              <a:t>Health</a:t>
            </a:r>
          </a:p>
        </p:txBody>
      </p:sp>
      <p:sp>
        <p:nvSpPr>
          <p:cNvPr id="3" name="Content Placeholder 2">
            <a:extLst>
              <a:ext uri="{FF2B5EF4-FFF2-40B4-BE49-F238E27FC236}">
                <a16:creationId xmlns:a16="http://schemas.microsoft.com/office/drawing/2014/main" id="{94C647F9-071F-6820-9BDE-46193483BEFD}"/>
              </a:ext>
            </a:extLst>
          </p:cNvPr>
          <p:cNvSpPr>
            <a:spLocks noGrp="1"/>
          </p:cNvSpPr>
          <p:nvPr>
            <p:ph idx="1"/>
          </p:nvPr>
        </p:nvSpPr>
        <p:spPr/>
        <p:txBody>
          <a:bodyPr/>
          <a:lstStyle/>
          <a:p>
            <a:r>
              <a:rPr lang="en-US" dirty="0"/>
              <a:t>4-04: Dodge County</a:t>
            </a:r>
          </a:p>
          <a:p>
            <a:r>
              <a:rPr lang="en-US" dirty="0"/>
              <a:t>6-36: La Crosse</a:t>
            </a:r>
          </a:p>
        </p:txBody>
      </p:sp>
    </p:spTree>
    <p:extLst>
      <p:ext uri="{BB962C8B-B14F-4D97-AF65-F5344CB8AC3E}">
        <p14:creationId xmlns:p14="http://schemas.microsoft.com/office/powerpoint/2010/main" val="180899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15E2-9F8E-0A41-FEA8-F8DEE73C0F8F}"/>
              </a:ext>
            </a:extLst>
          </p:cNvPr>
          <p:cNvSpPr>
            <a:spLocks noGrp="1"/>
          </p:cNvSpPr>
          <p:nvPr>
            <p:ph type="title"/>
          </p:nvPr>
        </p:nvSpPr>
        <p:spPr/>
        <p:txBody>
          <a:bodyPr/>
          <a:lstStyle/>
          <a:p>
            <a:pPr algn="ctr"/>
            <a:r>
              <a:rPr lang="en-US" dirty="0"/>
              <a:t>Leadership and Health Grant:  </a:t>
            </a:r>
            <a:br>
              <a:rPr lang="en-US" dirty="0"/>
            </a:br>
            <a:r>
              <a:rPr lang="en-US" dirty="0"/>
              <a:t>	Dining with Danielle Healthy Meal Sessions </a:t>
            </a:r>
          </a:p>
        </p:txBody>
      </p:sp>
      <p:sp>
        <p:nvSpPr>
          <p:cNvPr id="3" name="Content Placeholder 2">
            <a:extLst>
              <a:ext uri="{FF2B5EF4-FFF2-40B4-BE49-F238E27FC236}">
                <a16:creationId xmlns:a16="http://schemas.microsoft.com/office/drawing/2014/main" id="{C684ECAC-6317-2CB3-7671-5DE6FE43CC1B}"/>
              </a:ext>
            </a:extLst>
          </p:cNvPr>
          <p:cNvSpPr>
            <a:spLocks noGrp="1"/>
          </p:cNvSpPr>
          <p:nvPr>
            <p:ph idx="1"/>
          </p:nvPr>
        </p:nvSpPr>
        <p:spPr>
          <a:xfrm>
            <a:off x="838200" y="1954155"/>
            <a:ext cx="10515600" cy="3522989"/>
          </a:xfrm>
        </p:spPr>
        <p:txBody>
          <a:bodyPr vert="horz" lIns="91440" tIns="45720" rIns="91440" bIns="45720" rtlCol="0" anchor="t">
            <a:noAutofit/>
          </a:bodyPr>
          <a:lstStyle/>
          <a:p>
            <a:r>
              <a:rPr lang="en-US" dirty="0"/>
              <a:t>Who: Danielle Miller and Mary Pat Boschert</a:t>
            </a:r>
          </a:p>
          <a:p>
            <a:r>
              <a:rPr lang="en-US" dirty="0"/>
              <a:t>Program: 4-04 Dodge County </a:t>
            </a:r>
          </a:p>
          <a:p>
            <a:endParaRPr lang="en-US" dirty="0"/>
          </a:p>
          <a:p>
            <a:pPr marL="0" indent="0" algn="ctr">
              <a:buNone/>
            </a:pPr>
            <a:r>
              <a:rPr lang="en-US" b="1" dirty="0">
                <a:latin typeface="Ubuntu"/>
              </a:rPr>
              <a:t>Taught about nutrition and healthy habits, while also giving athletes the opportunity to improve their cooking skills.</a:t>
            </a:r>
            <a:endParaRPr lang="en-US" b="1" dirty="0"/>
          </a:p>
        </p:txBody>
      </p:sp>
    </p:spTree>
    <p:extLst>
      <p:ext uri="{BB962C8B-B14F-4D97-AF65-F5344CB8AC3E}">
        <p14:creationId xmlns:p14="http://schemas.microsoft.com/office/powerpoint/2010/main" val="3864589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46A1-40D9-7BF4-6EAF-ED93FD65D265}"/>
              </a:ext>
            </a:extLst>
          </p:cNvPr>
          <p:cNvSpPr>
            <a:spLocks noGrp="1"/>
          </p:cNvSpPr>
          <p:nvPr>
            <p:ph type="title"/>
          </p:nvPr>
        </p:nvSpPr>
        <p:spPr/>
        <p:txBody>
          <a:bodyPr/>
          <a:lstStyle/>
          <a:p>
            <a:pPr algn="ctr"/>
            <a:r>
              <a:rPr lang="en-US" dirty="0"/>
              <a:t>Wheely Awesome Bike Club</a:t>
            </a:r>
          </a:p>
        </p:txBody>
      </p:sp>
      <p:sp>
        <p:nvSpPr>
          <p:cNvPr id="3" name="Content Placeholder 2">
            <a:extLst>
              <a:ext uri="{FF2B5EF4-FFF2-40B4-BE49-F238E27FC236}">
                <a16:creationId xmlns:a16="http://schemas.microsoft.com/office/drawing/2014/main" id="{28CD4C30-7CAD-9C20-002A-2CC24FD1E83A}"/>
              </a:ext>
            </a:extLst>
          </p:cNvPr>
          <p:cNvSpPr>
            <a:spLocks noGrp="1"/>
          </p:cNvSpPr>
          <p:nvPr>
            <p:ph idx="1"/>
          </p:nvPr>
        </p:nvSpPr>
        <p:spPr/>
        <p:txBody>
          <a:bodyPr vert="horz" lIns="91440" tIns="45720" rIns="91440" bIns="45720" rtlCol="0" anchor="t">
            <a:noAutofit/>
          </a:bodyPr>
          <a:lstStyle/>
          <a:p>
            <a:r>
              <a:rPr lang="en-US" dirty="0"/>
              <a:t>Who: Renee Cappetto, Braedan Calvillo and Sophie Nedens</a:t>
            </a:r>
          </a:p>
          <a:p>
            <a:r>
              <a:rPr lang="en-US" dirty="0"/>
              <a:t>Program: 6-36 La Crosse Parks and Rec</a:t>
            </a:r>
          </a:p>
          <a:p>
            <a:endParaRPr lang="en-US" dirty="0"/>
          </a:p>
          <a:p>
            <a:pPr marL="0" indent="0" algn="ctr">
              <a:buNone/>
            </a:pPr>
            <a:r>
              <a:rPr lang="en-US" b="1" dirty="0">
                <a:latin typeface="Ubuntu"/>
              </a:rPr>
              <a:t>Started a Bike Club to encourage local athletes to socialize &amp; have </a:t>
            </a:r>
            <a:r>
              <a:rPr lang="en-US" b="1">
                <a:latin typeface="Ubuntu"/>
              </a:rPr>
              <a:t>fun while being active and getting outside. </a:t>
            </a:r>
            <a:endParaRPr lang="en-US" dirty="0"/>
          </a:p>
        </p:txBody>
      </p:sp>
    </p:spTree>
    <p:extLst>
      <p:ext uri="{BB962C8B-B14F-4D97-AF65-F5344CB8AC3E}">
        <p14:creationId xmlns:p14="http://schemas.microsoft.com/office/powerpoint/2010/main" val="2233918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BA4F-5A8F-1014-D725-C79E8B7D3498}"/>
              </a:ext>
            </a:extLst>
          </p:cNvPr>
          <p:cNvSpPr>
            <a:spLocks noGrp="1"/>
          </p:cNvSpPr>
          <p:nvPr>
            <p:ph type="title"/>
          </p:nvPr>
        </p:nvSpPr>
        <p:spPr/>
        <p:txBody>
          <a:bodyPr/>
          <a:lstStyle/>
          <a:p>
            <a:pPr algn="ctr"/>
            <a:r>
              <a:rPr lang="en-US" dirty="0"/>
              <a:t>Athlete Leadership</a:t>
            </a:r>
          </a:p>
        </p:txBody>
      </p:sp>
      <p:sp>
        <p:nvSpPr>
          <p:cNvPr id="3" name="Content Placeholder 2">
            <a:extLst>
              <a:ext uri="{FF2B5EF4-FFF2-40B4-BE49-F238E27FC236}">
                <a16:creationId xmlns:a16="http://schemas.microsoft.com/office/drawing/2014/main" id="{B7FE72EE-8E47-496D-26DD-14238C54219C}"/>
              </a:ext>
            </a:extLst>
          </p:cNvPr>
          <p:cNvSpPr>
            <a:spLocks noGrp="1"/>
          </p:cNvSpPr>
          <p:nvPr>
            <p:ph idx="1"/>
          </p:nvPr>
        </p:nvSpPr>
        <p:spPr/>
        <p:txBody>
          <a:bodyPr/>
          <a:lstStyle/>
          <a:p>
            <a:r>
              <a:rPr lang="en-US" dirty="0"/>
              <a:t>2-25: Stevens Point</a:t>
            </a:r>
          </a:p>
          <a:p>
            <a:r>
              <a:rPr lang="en-US" dirty="0"/>
              <a:t>4-25: SOAR Fox Cities</a:t>
            </a:r>
          </a:p>
        </p:txBody>
      </p:sp>
    </p:spTree>
    <p:extLst>
      <p:ext uri="{BB962C8B-B14F-4D97-AF65-F5344CB8AC3E}">
        <p14:creationId xmlns:p14="http://schemas.microsoft.com/office/powerpoint/2010/main" val="142204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3B88-A941-0D1F-C756-6ECB0471AEA4}"/>
              </a:ext>
            </a:extLst>
          </p:cNvPr>
          <p:cNvSpPr>
            <a:spLocks noGrp="1"/>
          </p:cNvSpPr>
          <p:nvPr>
            <p:ph type="title"/>
          </p:nvPr>
        </p:nvSpPr>
        <p:spPr/>
        <p:txBody>
          <a:bodyPr/>
          <a:lstStyle/>
          <a:p>
            <a:pPr algn="ctr"/>
            <a:r>
              <a:rPr lang="en-US" dirty="0"/>
              <a:t>Offering Athlete Leadership Training for those in Central Wisconsin </a:t>
            </a:r>
          </a:p>
        </p:txBody>
      </p:sp>
      <p:sp>
        <p:nvSpPr>
          <p:cNvPr id="3" name="Content Placeholder 2">
            <a:extLst>
              <a:ext uri="{FF2B5EF4-FFF2-40B4-BE49-F238E27FC236}">
                <a16:creationId xmlns:a16="http://schemas.microsoft.com/office/drawing/2014/main" id="{5E8D9446-4BCD-FDE5-C3FB-9855E17142B9}"/>
              </a:ext>
            </a:extLst>
          </p:cNvPr>
          <p:cNvSpPr>
            <a:spLocks noGrp="1"/>
          </p:cNvSpPr>
          <p:nvPr>
            <p:ph idx="1"/>
          </p:nvPr>
        </p:nvSpPr>
        <p:spPr/>
        <p:txBody>
          <a:bodyPr vert="horz" lIns="91440" tIns="45720" rIns="91440" bIns="45720" rtlCol="0" anchor="t">
            <a:noAutofit/>
          </a:bodyPr>
          <a:lstStyle/>
          <a:p>
            <a:r>
              <a:rPr lang="en-US" dirty="0"/>
              <a:t>Who: Tyler Wigington and Kristy Bridenhagen</a:t>
            </a:r>
          </a:p>
          <a:p>
            <a:r>
              <a:rPr lang="en-US" dirty="0">
                <a:latin typeface="Ubuntu"/>
              </a:rPr>
              <a:t>Program: 2-25 Stevens Point YMCA</a:t>
            </a:r>
          </a:p>
          <a:p>
            <a:pPr marL="0" indent="0" algn="ctr">
              <a:buNone/>
            </a:pPr>
            <a:r>
              <a:rPr lang="en-US" b="1" dirty="0">
                <a:latin typeface="Ubuntu"/>
              </a:rPr>
              <a:t>Coordinated with Special Olympics Wisconsin to host an Introduction to Athlete Leadership &amp; Understanding Leadership </a:t>
            </a:r>
            <a:r>
              <a:rPr lang="en-US" b="1">
                <a:latin typeface="Ubuntu"/>
              </a:rPr>
              <a:t>class in the Steven's Point area for local athletes.</a:t>
            </a:r>
            <a:endParaRPr lang="en-US" b="1" dirty="0"/>
          </a:p>
        </p:txBody>
      </p:sp>
    </p:spTree>
    <p:extLst>
      <p:ext uri="{BB962C8B-B14F-4D97-AF65-F5344CB8AC3E}">
        <p14:creationId xmlns:p14="http://schemas.microsoft.com/office/powerpoint/2010/main" val="475593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2EBD-89EA-B56F-45D1-607EE4D3048F}"/>
              </a:ext>
            </a:extLst>
          </p:cNvPr>
          <p:cNvSpPr>
            <a:spLocks noGrp="1"/>
          </p:cNvSpPr>
          <p:nvPr>
            <p:ph type="title"/>
          </p:nvPr>
        </p:nvSpPr>
        <p:spPr/>
        <p:txBody>
          <a:bodyPr/>
          <a:lstStyle/>
          <a:p>
            <a:pPr algn="ctr"/>
            <a:r>
              <a:rPr lang="en-US" dirty="0"/>
              <a:t>SOAR to Leadership</a:t>
            </a:r>
          </a:p>
        </p:txBody>
      </p:sp>
      <p:sp>
        <p:nvSpPr>
          <p:cNvPr id="3" name="Content Placeholder 2">
            <a:extLst>
              <a:ext uri="{FF2B5EF4-FFF2-40B4-BE49-F238E27FC236}">
                <a16:creationId xmlns:a16="http://schemas.microsoft.com/office/drawing/2014/main" id="{BF6EBB0A-E326-2488-00BC-0940E08449FC}"/>
              </a:ext>
            </a:extLst>
          </p:cNvPr>
          <p:cNvSpPr>
            <a:spLocks noGrp="1"/>
          </p:cNvSpPr>
          <p:nvPr>
            <p:ph idx="1"/>
          </p:nvPr>
        </p:nvSpPr>
        <p:spPr/>
        <p:txBody>
          <a:bodyPr vert="horz" lIns="91440" tIns="45720" rIns="91440" bIns="45720" rtlCol="0" anchor="t">
            <a:noAutofit/>
          </a:bodyPr>
          <a:lstStyle/>
          <a:p>
            <a:r>
              <a:rPr lang="en-US" dirty="0"/>
              <a:t>Who: Christiana Coakley and Ebben Wydeven</a:t>
            </a:r>
          </a:p>
          <a:p>
            <a:r>
              <a:rPr lang="en-US" dirty="0">
                <a:latin typeface="Ubuntu"/>
              </a:rPr>
              <a:t>Program: 4-25 SOAR Fox Cities</a:t>
            </a:r>
          </a:p>
          <a:p>
            <a:pPr marL="0" indent="0" algn="ctr">
              <a:buNone/>
            </a:pPr>
            <a:r>
              <a:rPr lang="en-US" b="1" dirty="0">
                <a:latin typeface="Ubuntu"/>
              </a:rPr>
              <a:t>Coordinated with Special Olympics Wisconsin to host an Introduction to Athlete Leadership &amp; Understanding Leadership class in the Fox Cities area for local athletes.</a:t>
            </a:r>
            <a:endParaRPr lang="en-US" dirty="0">
              <a:latin typeface="Ubuntu"/>
            </a:endParaRPr>
          </a:p>
        </p:txBody>
      </p:sp>
    </p:spTree>
    <p:extLst>
      <p:ext uri="{BB962C8B-B14F-4D97-AF65-F5344CB8AC3E}">
        <p14:creationId xmlns:p14="http://schemas.microsoft.com/office/powerpoint/2010/main" val="306035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6D47-383E-CEA3-D418-51CDEBD4FA76}"/>
              </a:ext>
            </a:extLst>
          </p:cNvPr>
          <p:cNvSpPr>
            <a:spLocks noGrp="1"/>
          </p:cNvSpPr>
          <p:nvPr>
            <p:ph type="title"/>
          </p:nvPr>
        </p:nvSpPr>
        <p:spPr/>
        <p:txBody>
          <a:bodyPr/>
          <a:lstStyle/>
          <a:p>
            <a:pPr algn="ctr"/>
            <a:r>
              <a:rPr lang="en-US" dirty="0"/>
              <a:t>Marketing</a:t>
            </a:r>
          </a:p>
        </p:txBody>
      </p:sp>
      <p:sp>
        <p:nvSpPr>
          <p:cNvPr id="3" name="Content Placeholder 2">
            <a:extLst>
              <a:ext uri="{FF2B5EF4-FFF2-40B4-BE49-F238E27FC236}">
                <a16:creationId xmlns:a16="http://schemas.microsoft.com/office/drawing/2014/main" id="{53CF6968-886B-7F71-028B-B8A796DD52F3}"/>
              </a:ext>
            </a:extLst>
          </p:cNvPr>
          <p:cNvSpPr>
            <a:spLocks noGrp="1"/>
          </p:cNvSpPr>
          <p:nvPr>
            <p:ph idx="1"/>
          </p:nvPr>
        </p:nvSpPr>
        <p:spPr/>
        <p:txBody>
          <a:bodyPr/>
          <a:lstStyle/>
          <a:p>
            <a:r>
              <a:rPr lang="en-US" dirty="0"/>
              <a:t>8-05: Wauwatosa</a:t>
            </a:r>
          </a:p>
        </p:txBody>
      </p:sp>
    </p:spTree>
    <p:extLst>
      <p:ext uri="{BB962C8B-B14F-4D97-AF65-F5344CB8AC3E}">
        <p14:creationId xmlns:p14="http://schemas.microsoft.com/office/powerpoint/2010/main" val="1980205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3DD3-5270-DED7-A090-A22D0E78D973}"/>
              </a:ext>
            </a:extLst>
          </p:cNvPr>
          <p:cNvSpPr>
            <a:spLocks noGrp="1"/>
          </p:cNvSpPr>
          <p:nvPr>
            <p:ph type="title"/>
          </p:nvPr>
        </p:nvSpPr>
        <p:spPr/>
        <p:txBody>
          <a:bodyPr/>
          <a:lstStyle/>
          <a:p>
            <a:pPr algn="ctr"/>
            <a:r>
              <a:rPr lang="en-US" dirty="0"/>
              <a:t>Resource Guide for Wauwatosa</a:t>
            </a:r>
          </a:p>
        </p:txBody>
      </p:sp>
      <p:sp>
        <p:nvSpPr>
          <p:cNvPr id="3" name="Content Placeholder 2">
            <a:extLst>
              <a:ext uri="{FF2B5EF4-FFF2-40B4-BE49-F238E27FC236}">
                <a16:creationId xmlns:a16="http://schemas.microsoft.com/office/drawing/2014/main" id="{18106B6D-A021-50E1-EC28-894B1AF9753E}"/>
              </a:ext>
            </a:extLst>
          </p:cNvPr>
          <p:cNvSpPr>
            <a:spLocks noGrp="1"/>
          </p:cNvSpPr>
          <p:nvPr>
            <p:ph idx="1"/>
          </p:nvPr>
        </p:nvSpPr>
        <p:spPr/>
        <p:txBody>
          <a:bodyPr vert="horz" lIns="91440" tIns="45720" rIns="91440" bIns="45720" rtlCol="0" anchor="t">
            <a:noAutofit/>
          </a:bodyPr>
          <a:lstStyle/>
          <a:p>
            <a:r>
              <a:rPr lang="en-US" dirty="0">
                <a:latin typeface="Ubuntu"/>
              </a:rPr>
              <a:t>Who: Kyle Von Drasek and Allie Kaiser</a:t>
            </a:r>
          </a:p>
          <a:p>
            <a:r>
              <a:rPr lang="en-US" dirty="0">
                <a:latin typeface="Ubuntu"/>
              </a:rPr>
              <a:t>Program: 8-05 Wauwatosa</a:t>
            </a:r>
          </a:p>
          <a:p>
            <a:pPr marL="0" indent="0" algn="ctr">
              <a:buNone/>
            </a:pPr>
            <a:r>
              <a:rPr lang="en-US" b="1" dirty="0">
                <a:latin typeface="Ubuntu"/>
              </a:rPr>
              <a:t>Created a community resource guide to increase awareness </a:t>
            </a:r>
            <a:r>
              <a:rPr lang="en-US" b="1">
                <a:latin typeface="Ubuntu"/>
              </a:rPr>
              <a:t>surrounding accessible opportunities and resources local to Wauwatosa.</a:t>
            </a:r>
            <a:endParaRPr lang="en-US" b="1" dirty="0"/>
          </a:p>
        </p:txBody>
      </p:sp>
    </p:spTree>
    <p:extLst>
      <p:ext uri="{BB962C8B-B14F-4D97-AF65-F5344CB8AC3E}">
        <p14:creationId xmlns:p14="http://schemas.microsoft.com/office/powerpoint/2010/main" val="249714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37938-5772-23E8-B513-C8D4917812BA}"/>
              </a:ext>
            </a:extLst>
          </p:cNvPr>
          <p:cNvSpPr>
            <a:spLocks noGrp="1"/>
          </p:cNvSpPr>
          <p:nvPr>
            <p:ph type="title"/>
          </p:nvPr>
        </p:nvSpPr>
        <p:spPr>
          <a:xfrm>
            <a:off x="314324" y="384175"/>
            <a:ext cx="6254650" cy="1325563"/>
          </a:xfrm>
        </p:spPr>
        <p:txBody>
          <a:bodyPr/>
          <a:lstStyle/>
          <a:p>
            <a:r>
              <a:rPr lang="en-US" dirty="0"/>
              <a:t>Our Mission</a:t>
            </a:r>
            <a:br>
              <a:rPr lang="en-US" dirty="0"/>
            </a:br>
            <a:r>
              <a:rPr lang="en-US" i="1" dirty="0">
                <a:solidFill>
                  <a:srgbClr val="FF0000"/>
                </a:solidFill>
              </a:rPr>
              <a:t>Setting the Tone…</a:t>
            </a:r>
          </a:p>
        </p:txBody>
      </p:sp>
      <p:sp>
        <p:nvSpPr>
          <p:cNvPr id="3" name="Content Placeholder 2">
            <a:extLst>
              <a:ext uri="{FF2B5EF4-FFF2-40B4-BE49-F238E27FC236}">
                <a16:creationId xmlns:a16="http://schemas.microsoft.com/office/drawing/2014/main" id="{0123EC46-53AE-8AC0-97EF-EEE8F0CE80CE}"/>
              </a:ext>
            </a:extLst>
          </p:cNvPr>
          <p:cNvSpPr>
            <a:spLocks noGrp="1"/>
          </p:cNvSpPr>
          <p:nvPr>
            <p:ph idx="1"/>
          </p:nvPr>
        </p:nvSpPr>
        <p:spPr>
          <a:xfrm>
            <a:off x="314324" y="1968500"/>
            <a:ext cx="7019926" cy="3594239"/>
          </a:xfrm>
        </p:spPr>
        <p:txBody>
          <a:bodyPr/>
          <a:lstStyle/>
          <a:p>
            <a:pPr marL="0" indent="0">
              <a:buNone/>
            </a:pPr>
            <a:r>
              <a:rPr lang="en-US" sz="2400" dirty="0"/>
              <a:t>The mission of Special Olympics is to provide year-round sports training and athletic competition in a variety of Olympic-type sports for children and adults with intellectual disabilities. This gives them continuing opportunities to </a:t>
            </a:r>
            <a:r>
              <a:rPr lang="en-US" sz="2400" b="1" dirty="0"/>
              <a:t>develop physical fitness</a:t>
            </a:r>
            <a:r>
              <a:rPr lang="en-US" sz="2400" dirty="0"/>
              <a:t>, </a:t>
            </a:r>
            <a:r>
              <a:rPr lang="en-US" sz="2400" b="1" dirty="0"/>
              <a:t>demonstrate courage</a:t>
            </a:r>
            <a:r>
              <a:rPr lang="en-US" sz="2400" dirty="0"/>
              <a:t>, </a:t>
            </a:r>
            <a:r>
              <a:rPr lang="en-US" sz="2400" b="1" dirty="0"/>
              <a:t>experience joy</a:t>
            </a:r>
            <a:r>
              <a:rPr lang="en-US" sz="2400" dirty="0"/>
              <a:t> and </a:t>
            </a:r>
            <a:r>
              <a:rPr lang="en-US" sz="2400" b="1" dirty="0"/>
              <a:t>participate in a sharing of gifts, skills and friendship</a:t>
            </a:r>
            <a:r>
              <a:rPr lang="en-US" sz="2400" dirty="0"/>
              <a:t> with their families, other Special Olympics athletes and the community.</a:t>
            </a:r>
          </a:p>
          <a:p>
            <a:pPr marL="0" indent="0">
              <a:buNone/>
            </a:pPr>
            <a:endParaRPr lang="en-US" dirty="0"/>
          </a:p>
          <a:p>
            <a:endParaRPr lang="en-US" dirty="0"/>
          </a:p>
        </p:txBody>
      </p:sp>
    </p:spTree>
    <p:extLst>
      <p:ext uri="{BB962C8B-B14F-4D97-AF65-F5344CB8AC3E}">
        <p14:creationId xmlns:p14="http://schemas.microsoft.com/office/powerpoint/2010/main" val="5922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47-51AB-8ADD-DB83-BFCF004CDD41}"/>
              </a:ext>
            </a:extLst>
          </p:cNvPr>
          <p:cNvSpPr>
            <a:spLocks noGrp="1"/>
          </p:cNvSpPr>
          <p:nvPr>
            <p:ph type="title"/>
          </p:nvPr>
        </p:nvSpPr>
        <p:spPr/>
        <p:txBody>
          <a:bodyPr/>
          <a:lstStyle/>
          <a:p>
            <a:pPr algn="ctr"/>
            <a:r>
              <a:rPr lang="en-US" dirty="0"/>
              <a:t>Unified Champion Schools (UCS)</a:t>
            </a:r>
          </a:p>
        </p:txBody>
      </p:sp>
      <p:sp>
        <p:nvSpPr>
          <p:cNvPr id="3" name="Content Placeholder 2">
            <a:extLst>
              <a:ext uri="{FF2B5EF4-FFF2-40B4-BE49-F238E27FC236}">
                <a16:creationId xmlns:a16="http://schemas.microsoft.com/office/drawing/2014/main" id="{E9268E63-4850-94D7-3518-B05C6405FF33}"/>
              </a:ext>
            </a:extLst>
          </p:cNvPr>
          <p:cNvSpPr>
            <a:spLocks noGrp="1"/>
          </p:cNvSpPr>
          <p:nvPr>
            <p:ph idx="1"/>
          </p:nvPr>
        </p:nvSpPr>
        <p:spPr/>
        <p:txBody>
          <a:bodyPr/>
          <a:lstStyle/>
          <a:p>
            <a:r>
              <a:rPr lang="en-US" dirty="0"/>
              <a:t>6-12: West Madison</a:t>
            </a:r>
          </a:p>
          <a:p>
            <a:r>
              <a:rPr lang="en-US" dirty="0"/>
              <a:t>8-31: Hartford</a:t>
            </a:r>
          </a:p>
        </p:txBody>
      </p:sp>
    </p:spTree>
    <p:extLst>
      <p:ext uri="{BB962C8B-B14F-4D97-AF65-F5344CB8AC3E}">
        <p14:creationId xmlns:p14="http://schemas.microsoft.com/office/powerpoint/2010/main" val="219341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135B-FAA9-AC20-7B50-FC41297EC374}"/>
              </a:ext>
            </a:extLst>
          </p:cNvPr>
          <p:cNvSpPr>
            <a:spLocks noGrp="1"/>
          </p:cNvSpPr>
          <p:nvPr>
            <p:ph type="title"/>
          </p:nvPr>
        </p:nvSpPr>
        <p:spPr/>
        <p:txBody>
          <a:bodyPr/>
          <a:lstStyle/>
          <a:p>
            <a:pPr algn="ctr"/>
            <a:r>
              <a:rPr lang="en-US">
                <a:latin typeface="Ubuntu"/>
              </a:rPr>
              <a:t>La Follette Unified</a:t>
            </a:r>
            <a:endParaRPr lang="en-US"/>
          </a:p>
        </p:txBody>
      </p:sp>
      <p:sp>
        <p:nvSpPr>
          <p:cNvPr id="3" name="Content Placeholder 2">
            <a:extLst>
              <a:ext uri="{FF2B5EF4-FFF2-40B4-BE49-F238E27FC236}">
                <a16:creationId xmlns:a16="http://schemas.microsoft.com/office/drawing/2014/main" id="{25A512CF-D10F-8BD8-7FDA-803028ED0369}"/>
              </a:ext>
            </a:extLst>
          </p:cNvPr>
          <p:cNvSpPr>
            <a:spLocks noGrp="1"/>
          </p:cNvSpPr>
          <p:nvPr>
            <p:ph idx="1"/>
          </p:nvPr>
        </p:nvSpPr>
        <p:spPr/>
        <p:txBody>
          <a:bodyPr vert="horz" lIns="91440" tIns="45720" rIns="91440" bIns="45720" rtlCol="0" anchor="t">
            <a:noAutofit/>
          </a:bodyPr>
          <a:lstStyle/>
          <a:p>
            <a:r>
              <a:rPr lang="en-US" dirty="0"/>
              <a:t>Who: Trevor Thwing and Zevyn Goossens</a:t>
            </a:r>
          </a:p>
          <a:p>
            <a:r>
              <a:rPr lang="en-US" dirty="0">
                <a:latin typeface="Ubuntu"/>
              </a:rPr>
              <a:t>Program: 6-12 West Madison</a:t>
            </a:r>
          </a:p>
          <a:p>
            <a:pPr marL="0" indent="0" algn="ctr">
              <a:buNone/>
            </a:pPr>
            <a:r>
              <a:rPr lang="en-US" b="1">
                <a:latin typeface="Ubuntu"/>
              </a:rPr>
              <a:t>Hosted a Whole School Engagement event at a home basketball game </a:t>
            </a:r>
            <a:r>
              <a:rPr lang="en-US" b="1" dirty="0">
                <a:latin typeface="Ubuntu"/>
              </a:rPr>
              <a:t>for Spread the Word Inclusion Week. Also recruited their school to </a:t>
            </a:r>
            <a:r>
              <a:rPr lang="en-US" b="1">
                <a:latin typeface="Ubuntu"/>
              </a:rPr>
              <a:t>register as a Unified Champion School.</a:t>
            </a:r>
            <a:endParaRPr lang="en-US" b="1" dirty="0"/>
          </a:p>
        </p:txBody>
      </p:sp>
    </p:spTree>
    <p:extLst>
      <p:ext uri="{BB962C8B-B14F-4D97-AF65-F5344CB8AC3E}">
        <p14:creationId xmlns:p14="http://schemas.microsoft.com/office/powerpoint/2010/main" val="205025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98F8-D4C2-6EA0-388A-82C26CFB8422}"/>
              </a:ext>
            </a:extLst>
          </p:cNvPr>
          <p:cNvSpPr>
            <a:spLocks noGrp="1"/>
          </p:cNvSpPr>
          <p:nvPr>
            <p:ph type="title"/>
          </p:nvPr>
        </p:nvSpPr>
        <p:spPr/>
        <p:txBody>
          <a:bodyPr/>
          <a:lstStyle/>
          <a:p>
            <a:pPr algn="ctr"/>
            <a:r>
              <a:rPr lang="en-US" dirty="0"/>
              <a:t>Slinger Unified</a:t>
            </a:r>
            <a:br>
              <a:rPr lang="en-US" dirty="0"/>
            </a:br>
            <a:endParaRPr lang="en-US" dirty="0"/>
          </a:p>
        </p:txBody>
      </p:sp>
      <p:sp>
        <p:nvSpPr>
          <p:cNvPr id="3" name="Content Placeholder 2">
            <a:extLst>
              <a:ext uri="{FF2B5EF4-FFF2-40B4-BE49-F238E27FC236}">
                <a16:creationId xmlns:a16="http://schemas.microsoft.com/office/drawing/2014/main" id="{B2857994-FF21-D2A9-135A-52AB750AA117}"/>
              </a:ext>
            </a:extLst>
          </p:cNvPr>
          <p:cNvSpPr>
            <a:spLocks noGrp="1"/>
          </p:cNvSpPr>
          <p:nvPr>
            <p:ph idx="1"/>
          </p:nvPr>
        </p:nvSpPr>
        <p:spPr/>
        <p:txBody>
          <a:bodyPr vert="horz" lIns="91440" tIns="45720" rIns="91440" bIns="45720" rtlCol="0" anchor="t">
            <a:noAutofit/>
          </a:bodyPr>
          <a:lstStyle/>
          <a:p>
            <a:r>
              <a:rPr lang="en-US" dirty="0"/>
              <a:t>Who: Sara Byrd and Martha Stollberg</a:t>
            </a:r>
          </a:p>
          <a:p>
            <a:r>
              <a:rPr lang="en-US" dirty="0">
                <a:latin typeface="Ubuntu"/>
              </a:rPr>
              <a:t>Program: 8-31 Hartford Parks and Rec</a:t>
            </a:r>
          </a:p>
          <a:p>
            <a:pPr marL="0" indent="0" algn="ctr">
              <a:buNone/>
            </a:pPr>
            <a:r>
              <a:rPr lang="en-US" b="1" dirty="0">
                <a:latin typeface="Ubuntu"/>
              </a:rPr>
              <a:t>Hosted a banner signing for Spread the Word Inclusion Week and spoke to a Peers-to-Peers class about her experience as a Special Olympics Wisconsin athlete.</a:t>
            </a:r>
          </a:p>
          <a:p>
            <a:pPr marL="0" indent="0" algn="ctr">
              <a:buNone/>
            </a:pPr>
            <a:r>
              <a:rPr lang="en-US" i="1" dirty="0">
                <a:latin typeface="Ubuntu"/>
              </a:rPr>
              <a:t>The banner was signed by over 200 people!</a:t>
            </a:r>
            <a:endParaRPr lang="en-US" b="1" dirty="0"/>
          </a:p>
        </p:txBody>
      </p:sp>
    </p:spTree>
    <p:extLst>
      <p:ext uri="{BB962C8B-B14F-4D97-AF65-F5344CB8AC3E}">
        <p14:creationId xmlns:p14="http://schemas.microsoft.com/office/powerpoint/2010/main" val="2731343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52AED-19D6-37EF-0018-157288B752FE}"/>
              </a:ext>
            </a:extLst>
          </p:cNvPr>
          <p:cNvSpPr>
            <a:spLocks noGrp="1"/>
          </p:cNvSpPr>
          <p:nvPr>
            <p:ph type="title"/>
          </p:nvPr>
        </p:nvSpPr>
        <p:spPr/>
        <p:txBody>
          <a:bodyPr/>
          <a:lstStyle/>
          <a:p>
            <a:pPr algn="ctr"/>
            <a:r>
              <a:rPr lang="en-US" dirty="0">
                <a:latin typeface="Ubuntu"/>
              </a:rPr>
              <a:t>What Next?</a:t>
            </a:r>
            <a:endParaRPr lang="en-US" dirty="0"/>
          </a:p>
        </p:txBody>
      </p:sp>
      <p:sp>
        <p:nvSpPr>
          <p:cNvPr id="3" name="Content Placeholder 2">
            <a:extLst>
              <a:ext uri="{FF2B5EF4-FFF2-40B4-BE49-F238E27FC236}">
                <a16:creationId xmlns:a16="http://schemas.microsoft.com/office/drawing/2014/main" id="{31300062-DE71-5F33-4054-F7C437ECDDF8}"/>
              </a:ext>
            </a:extLst>
          </p:cNvPr>
          <p:cNvSpPr>
            <a:spLocks noGrp="1"/>
          </p:cNvSpPr>
          <p:nvPr>
            <p:ph idx="1"/>
          </p:nvPr>
        </p:nvSpPr>
        <p:spPr>
          <a:xfrm>
            <a:off x="131284" y="1880709"/>
            <a:ext cx="7420601" cy="4622479"/>
          </a:xfrm>
        </p:spPr>
        <p:txBody>
          <a:bodyPr vert="horz" lIns="91440" tIns="45720" rIns="91440" bIns="45720" rtlCol="0" anchor="t">
            <a:noAutofit/>
          </a:bodyPr>
          <a:lstStyle/>
          <a:p>
            <a:r>
              <a:rPr lang="en-US" dirty="0">
                <a:latin typeface="Ubuntu"/>
              </a:rPr>
              <a:t>We applied for a new grant, we will know if we received it in November.</a:t>
            </a:r>
            <a:endParaRPr lang="en-US" dirty="0"/>
          </a:p>
          <a:p>
            <a:r>
              <a:rPr lang="en-US" dirty="0">
                <a:latin typeface="Ubuntu"/>
              </a:rPr>
              <a:t>Projects may vary, but it will still be athlete leader led.</a:t>
            </a:r>
            <a:endParaRPr lang="en-US" dirty="0"/>
          </a:p>
          <a:p>
            <a:r>
              <a:rPr lang="en-US" dirty="0">
                <a:latin typeface="Ubuntu"/>
              </a:rPr>
              <a:t>If you're interested in participating, please contact Lexi at: </a:t>
            </a:r>
            <a:r>
              <a:rPr lang="en-US" dirty="0">
                <a:latin typeface="Ubuntu"/>
                <a:hlinkClick r:id="rId2"/>
              </a:rPr>
              <a:t>mgalarowicz@specialolympicswisconsin.org</a:t>
            </a:r>
            <a:r>
              <a:rPr lang="en-US" dirty="0">
                <a:latin typeface="Ubuntu"/>
              </a:rPr>
              <a:t> </a:t>
            </a:r>
          </a:p>
        </p:txBody>
      </p:sp>
    </p:spTree>
    <p:extLst>
      <p:ext uri="{BB962C8B-B14F-4D97-AF65-F5344CB8AC3E}">
        <p14:creationId xmlns:p14="http://schemas.microsoft.com/office/powerpoint/2010/main" val="329744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21C6-B1AA-7FDB-1086-B4569FDE718A}"/>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E340E2D4-E4D1-BD1C-DF68-C78161C500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595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C399-DD72-BD93-998C-D49EDD913B29}"/>
              </a:ext>
            </a:extLst>
          </p:cNvPr>
          <p:cNvSpPr>
            <a:spLocks noGrp="1"/>
          </p:cNvSpPr>
          <p:nvPr>
            <p:ph type="ctrTitle"/>
          </p:nvPr>
        </p:nvSpPr>
        <p:spPr>
          <a:xfrm>
            <a:off x="1523999" y="1759156"/>
            <a:ext cx="8223315" cy="2387600"/>
          </a:xfrm>
        </p:spPr>
        <p:txBody>
          <a:bodyPr/>
          <a:lstStyle/>
          <a:p>
            <a:r>
              <a:rPr lang="en-US"/>
              <a:t>"Let me win, </a:t>
            </a:r>
            <a:br>
              <a:rPr lang="en-US"/>
            </a:br>
            <a:r>
              <a:rPr lang="en-US"/>
              <a:t>but if I cannot win, </a:t>
            </a:r>
            <a:br>
              <a:rPr lang="en-US"/>
            </a:br>
            <a:r>
              <a:rPr lang="en-US"/>
              <a:t>let me be brave </a:t>
            </a:r>
            <a:br>
              <a:rPr lang="en-US"/>
            </a:br>
            <a:r>
              <a:rPr lang="en-US"/>
              <a:t>in the attempt."</a:t>
            </a:r>
          </a:p>
        </p:txBody>
      </p:sp>
      <p:sp>
        <p:nvSpPr>
          <p:cNvPr id="3" name="Subtitle 2">
            <a:extLst>
              <a:ext uri="{FF2B5EF4-FFF2-40B4-BE49-F238E27FC236}">
                <a16:creationId xmlns:a16="http://schemas.microsoft.com/office/drawing/2014/main" id="{725F419D-D705-0684-2B73-2CF7596D8211}"/>
              </a:ext>
            </a:extLst>
          </p:cNvPr>
          <p:cNvSpPr>
            <a:spLocks noGrp="1"/>
          </p:cNvSpPr>
          <p:nvPr>
            <p:ph type="subTitle" idx="1"/>
          </p:nvPr>
        </p:nvSpPr>
        <p:spPr>
          <a:xfrm>
            <a:off x="1524000" y="4409749"/>
            <a:ext cx="9144000" cy="1366221"/>
          </a:xfrm>
        </p:spPr>
        <p:txBody>
          <a:bodyPr/>
          <a:lstStyle/>
          <a:p>
            <a:r>
              <a:rPr lang="en-US"/>
              <a:t>– Athlete Oath </a:t>
            </a:r>
          </a:p>
        </p:txBody>
      </p:sp>
    </p:spTree>
    <p:extLst>
      <p:ext uri="{BB962C8B-B14F-4D97-AF65-F5344CB8AC3E}">
        <p14:creationId xmlns:p14="http://schemas.microsoft.com/office/powerpoint/2010/main" val="3426218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F8FD1-980C-4F3E-8E10-21550731B7A8}"/>
              </a:ext>
            </a:extLst>
          </p:cNvPr>
          <p:cNvSpPr>
            <a:spLocks noGrp="1"/>
          </p:cNvSpPr>
          <p:nvPr>
            <p:ph type="title"/>
          </p:nvPr>
        </p:nvSpPr>
        <p:spPr/>
        <p:txBody>
          <a:bodyPr/>
          <a:lstStyle/>
          <a:p>
            <a:r>
              <a:rPr lang="en-US" dirty="0"/>
              <a:t>Up and Moving </a:t>
            </a:r>
          </a:p>
        </p:txBody>
      </p:sp>
      <p:sp>
        <p:nvSpPr>
          <p:cNvPr id="3" name="Content Placeholder 2">
            <a:extLst>
              <a:ext uri="{FF2B5EF4-FFF2-40B4-BE49-F238E27FC236}">
                <a16:creationId xmlns:a16="http://schemas.microsoft.com/office/drawing/2014/main" id="{42902705-264D-0B99-565C-9A6942C5C2B1}"/>
              </a:ext>
            </a:extLst>
          </p:cNvPr>
          <p:cNvSpPr>
            <a:spLocks noGrp="1"/>
          </p:cNvSpPr>
          <p:nvPr>
            <p:ph idx="1"/>
          </p:nvPr>
        </p:nvSpPr>
        <p:spPr>
          <a:xfrm>
            <a:off x="636608" y="1493135"/>
            <a:ext cx="10717192" cy="3855480"/>
          </a:xfrm>
        </p:spPr>
        <p:txBody>
          <a:bodyPr/>
          <a:lstStyle/>
          <a:p>
            <a:r>
              <a:rPr lang="en-US" dirty="0"/>
              <a:t>Jeston Glish – Health Program Manager</a:t>
            </a:r>
          </a:p>
          <a:p>
            <a:pPr marL="0" indent="0">
              <a:buNone/>
            </a:pPr>
            <a:endParaRPr lang="en-US" dirty="0"/>
          </a:p>
          <a:p>
            <a:endParaRPr lang="en-US" dirty="0"/>
          </a:p>
        </p:txBody>
      </p:sp>
      <p:pic>
        <p:nvPicPr>
          <p:cNvPr id="1026" name="Picture 2" descr="Two children stretching on a yoga mat 8601981 Vector Art at Vecteezy">
            <a:extLst>
              <a:ext uri="{FF2B5EF4-FFF2-40B4-BE49-F238E27FC236}">
                <a16:creationId xmlns:a16="http://schemas.microsoft.com/office/drawing/2014/main" id="{4C0A9567-73E2-E05A-CA3A-F643E4A88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174" y="2076168"/>
            <a:ext cx="5520883" cy="441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21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Local Program Task Force</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2025 SOWI Fall Meeting| September </a:t>
            </a:r>
            <a:endParaRPr lang="en-US" sz="2600" dirty="0"/>
          </a:p>
        </p:txBody>
      </p:sp>
    </p:spTree>
    <p:extLst>
      <p:ext uri="{BB962C8B-B14F-4D97-AF65-F5344CB8AC3E}">
        <p14:creationId xmlns:p14="http://schemas.microsoft.com/office/powerpoint/2010/main" val="2034078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4D6E7-1CF8-B75B-402A-6B62F59F944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EDB0E12-B181-1C3A-BDAB-6689B781173B}"/>
              </a:ext>
            </a:extLst>
          </p:cNvPr>
          <p:cNvSpPr>
            <a:spLocks noGrp="1"/>
          </p:cNvSpPr>
          <p:nvPr>
            <p:ph idx="1"/>
          </p:nvPr>
        </p:nvSpPr>
        <p:spPr/>
        <p:txBody>
          <a:bodyPr/>
          <a:lstStyle/>
          <a:p>
            <a:r>
              <a:rPr lang="en-US" dirty="0"/>
              <a:t>SONA and Local Programs</a:t>
            </a:r>
          </a:p>
          <a:p>
            <a:r>
              <a:rPr lang="en-US" dirty="0"/>
              <a:t>Local Program Task Force</a:t>
            </a:r>
          </a:p>
          <a:p>
            <a:r>
              <a:rPr lang="en-US" dirty="0"/>
              <a:t>Local Program Structure</a:t>
            </a:r>
          </a:p>
          <a:p>
            <a:r>
              <a:rPr lang="en-US" dirty="0"/>
              <a:t>Minimum Standards</a:t>
            </a:r>
          </a:p>
          <a:p>
            <a:r>
              <a:rPr lang="en-US" dirty="0"/>
              <a:t>Staff Communication/Support</a:t>
            </a:r>
          </a:p>
        </p:txBody>
      </p:sp>
    </p:spTree>
    <p:extLst>
      <p:ext uri="{BB962C8B-B14F-4D97-AF65-F5344CB8AC3E}">
        <p14:creationId xmlns:p14="http://schemas.microsoft.com/office/powerpoint/2010/main" val="2170864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A595-F64A-3DE6-5D4F-AE7D7B572E1E}"/>
              </a:ext>
            </a:extLst>
          </p:cNvPr>
          <p:cNvSpPr>
            <a:spLocks noGrp="1"/>
          </p:cNvSpPr>
          <p:nvPr>
            <p:ph type="title"/>
          </p:nvPr>
        </p:nvSpPr>
        <p:spPr/>
        <p:txBody>
          <a:bodyPr/>
          <a:lstStyle/>
          <a:p>
            <a:r>
              <a:rPr lang="en-US" dirty="0"/>
              <a:t>SONA	</a:t>
            </a:r>
          </a:p>
        </p:txBody>
      </p:sp>
      <p:sp>
        <p:nvSpPr>
          <p:cNvPr id="3" name="Content Placeholder 2">
            <a:extLst>
              <a:ext uri="{FF2B5EF4-FFF2-40B4-BE49-F238E27FC236}">
                <a16:creationId xmlns:a16="http://schemas.microsoft.com/office/drawing/2014/main" id="{66F109CA-BFDE-0345-6FEC-D44751039746}"/>
              </a:ext>
            </a:extLst>
          </p:cNvPr>
          <p:cNvSpPr>
            <a:spLocks noGrp="1"/>
          </p:cNvSpPr>
          <p:nvPr>
            <p:ph idx="1"/>
          </p:nvPr>
        </p:nvSpPr>
        <p:spPr/>
        <p:txBody>
          <a:bodyPr/>
          <a:lstStyle/>
          <a:p>
            <a:r>
              <a:rPr lang="en-US" dirty="0"/>
              <a:t>TBD</a:t>
            </a:r>
          </a:p>
        </p:txBody>
      </p:sp>
    </p:spTree>
    <p:extLst>
      <p:ext uri="{BB962C8B-B14F-4D97-AF65-F5344CB8AC3E}">
        <p14:creationId xmlns:p14="http://schemas.microsoft.com/office/powerpoint/2010/main" val="364714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E78D-7A6B-14A6-CE4D-77705577CD59}"/>
              </a:ext>
            </a:extLst>
          </p:cNvPr>
          <p:cNvSpPr>
            <a:spLocks noGrp="1"/>
          </p:cNvSpPr>
          <p:nvPr>
            <p:ph type="title"/>
          </p:nvPr>
        </p:nvSpPr>
        <p:spPr/>
        <p:txBody>
          <a:bodyPr/>
          <a:lstStyle/>
          <a:p>
            <a:r>
              <a:rPr lang="en-US" dirty="0"/>
              <a:t>Video Message</a:t>
            </a:r>
          </a:p>
        </p:txBody>
      </p:sp>
      <p:sp>
        <p:nvSpPr>
          <p:cNvPr id="3" name="Content Placeholder 2">
            <a:extLst>
              <a:ext uri="{FF2B5EF4-FFF2-40B4-BE49-F238E27FC236}">
                <a16:creationId xmlns:a16="http://schemas.microsoft.com/office/drawing/2014/main" id="{88B77911-88FA-7CD6-6082-5B772E31E69F}"/>
              </a:ext>
            </a:extLst>
          </p:cNvPr>
          <p:cNvSpPr>
            <a:spLocks noGrp="1"/>
          </p:cNvSpPr>
          <p:nvPr>
            <p:ph idx="1"/>
          </p:nvPr>
        </p:nvSpPr>
        <p:spPr/>
        <p:txBody>
          <a:bodyPr/>
          <a:lstStyle/>
          <a:p>
            <a:pPr marL="0" indent="0">
              <a:buNone/>
            </a:pPr>
            <a:r>
              <a:rPr lang="en-US" dirty="0"/>
              <a:t>Eunice Kennedy Shriver</a:t>
            </a:r>
          </a:p>
        </p:txBody>
      </p:sp>
    </p:spTree>
    <p:extLst>
      <p:ext uri="{BB962C8B-B14F-4D97-AF65-F5344CB8AC3E}">
        <p14:creationId xmlns:p14="http://schemas.microsoft.com/office/powerpoint/2010/main" val="3072897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F597-2B88-7330-87D5-C1F36AB7A2C2}"/>
              </a:ext>
            </a:extLst>
          </p:cNvPr>
          <p:cNvSpPr>
            <a:spLocks noGrp="1"/>
          </p:cNvSpPr>
          <p:nvPr>
            <p:ph type="title"/>
          </p:nvPr>
        </p:nvSpPr>
        <p:spPr/>
        <p:txBody>
          <a:bodyPr/>
          <a:lstStyle/>
          <a:p>
            <a:r>
              <a:rPr lang="en-US" dirty="0"/>
              <a:t>Local Program Task Force		</a:t>
            </a:r>
          </a:p>
        </p:txBody>
      </p:sp>
      <p:sp>
        <p:nvSpPr>
          <p:cNvPr id="3" name="Content Placeholder 2">
            <a:extLst>
              <a:ext uri="{FF2B5EF4-FFF2-40B4-BE49-F238E27FC236}">
                <a16:creationId xmlns:a16="http://schemas.microsoft.com/office/drawing/2014/main" id="{C4D513CE-0FA2-491C-2A8C-2E5B313E4BAC}"/>
              </a:ext>
            </a:extLst>
          </p:cNvPr>
          <p:cNvSpPr>
            <a:spLocks noGrp="1"/>
          </p:cNvSpPr>
          <p:nvPr>
            <p:ph idx="1"/>
          </p:nvPr>
        </p:nvSpPr>
        <p:spPr>
          <a:xfrm>
            <a:off x="838200" y="1825625"/>
            <a:ext cx="10515600" cy="4435216"/>
          </a:xfrm>
        </p:spPr>
        <p:txBody>
          <a:bodyPr/>
          <a:lstStyle/>
          <a:p>
            <a:pPr>
              <a:lnSpc>
                <a:spcPct val="100000"/>
              </a:lnSpc>
            </a:pPr>
            <a:r>
              <a:rPr lang="en-US" sz="2000" dirty="0"/>
              <a:t>Members</a:t>
            </a:r>
          </a:p>
          <a:p>
            <a:pPr lvl="1">
              <a:lnSpc>
                <a:spcPct val="100000"/>
              </a:lnSpc>
            </a:pPr>
            <a:r>
              <a:rPr lang="en-US" sz="1800" dirty="0"/>
              <a:t>Michelle Fulweber (3-12 Chequamegon Bay) </a:t>
            </a:r>
          </a:p>
          <a:p>
            <a:pPr lvl="1">
              <a:lnSpc>
                <a:spcPct val="100000"/>
              </a:lnSpc>
            </a:pPr>
            <a:r>
              <a:rPr lang="en-US" sz="1800" dirty="0"/>
              <a:t>Kristy Bridenhagen (2-25 Stevens Point YMCA)</a:t>
            </a:r>
          </a:p>
          <a:p>
            <a:pPr lvl="1">
              <a:lnSpc>
                <a:spcPct val="100000"/>
              </a:lnSpc>
            </a:pPr>
            <a:r>
              <a:rPr lang="en-US" sz="1800" dirty="0"/>
              <a:t>Linda Brothen (8-02 North Suburban)</a:t>
            </a:r>
          </a:p>
          <a:p>
            <a:pPr lvl="1">
              <a:lnSpc>
                <a:spcPct val="100000"/>
              </a:lnSpc>
            </a:pPr>
            <a:r>
              <a:rPr lang="en-US" sz="1800" dirty="0"/>
              <a:t>PJ Lynch (8-42 Team Milwaukee)</a:t>
            </a:r>
          </a:p>
          <a:p>
            <a:pPr lvl="1">
              <a:lnSpc>
                <a:spcPct val="100000"/>
              </a:lnSpc>
            </a:pPr>
            <a:r>
              <a:rPr lang="en-US" sz="1800" dirty="0"/>
              <a:t>Heather Holland (2-17 Marshfield)</a:t>
            </a:r>
          </a:p>
          <a:p>
            <a:pPr lvl="1">
              <a:lnSpc>
                <a:spcPct val="100000"/>
              </a:lnSpc>
            </a:pPr>
            <a:r>
              <a:rPr lang="en-US" sz="1800" dirty="0"/>
              <a:t>Chad Hershner (SOWI)</a:t>
            </a:r>
          </a:p>
          <a:p>
            <a:pPr lvl="1">
              <a:lnSpc>
                <a:spcPct val="100000"/>
              </a:lnSpc>
            </a:pPr>
            <a:r>
              <a:rPr lang="en-US" sz="1800" dirty="0"/>
              <a:t>Mark Wolfgram (SOWI)</a:t>
            </a:r>
          </a:p>
          <a:p>
            <a:pPr lvl="1">
              <a:lnSpc>
                <a:spcPct val="100000"/>
              </a:lnSpc>
            </a:pPr>
            <a:r>
              <a:rPr lang="en-US" sz="1800" dirty="0"/>
              <a:t>Robin Van Fleet Bergen (SOWI)</a:t>
            </a:r>
          </a:p>
          <a:p>
            <a:pPr lvl="1">
              <a:lnSpc>
                <a:spcPct val="100000"/>
              </a:lnSpc>
            </a:pPr>
            <a:r>
              <a:rPr lang="en-US" sz="1800" dirty="0"/>
              <a:t>Jason Blank (SOWI)</a:t>
            </a:r>
          </a:p>
          <a:p>
            <a:pPr lvl="1">
              <a:lnSpc>
                <a:spcPct val="100000"/>
              </a:lnSpc>
            </a:pPr>
            <a:r>
              <a:rPr lang="en-US" sz="1800" dirty="0"/>
              <a:t>Amie Dugan (SOI/SONA)</a:t>
            </a:r>
          </a:p>
          <a:p>
            <a:pPr lvl="1">
              <a:lnSpc>
                <a:spcPct val="100000"/>
              </a:lnSpc>
            </a:pPr>
            <a:r>
              <a:rPr lang="en-US" sz="1800" dirty="0"/>
              <a:t>Jeremie Ballinger (SOI/SONA)</a:t>
            </a:r>
            <a:endParaRPr lang="en-US" dirty="0"/>
          </a:p>
        </p:txBody>
      </p:sp>
    </p:spTree>
    <p:extLst>
      <p:ext uri="{BB962C8B-B14F-4D97-AF65-F5344CB8AC3E}">
        <p14:creationId xmlns:p14="http://schemas.microsoft.com/office/powerpoint/2010/main" val="294124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C62F-3BF0-C4C5-4755-B85DFBE7E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D94CD-68FA-66F8-7A86-EC98432196BD}"/>
              </a:ext>
            </a:extLst>
          </p:cNvPr>
          <p:cNvSpPr>
            <a:spLocks noGrp="1"/>
          </p:cNvSpPr>
          <p:nvPr>
            <p:ph type="title"/>
          </p:nvPr>
        </p:nvSpPr>
        <p:spPr/>
        <p:txBody>
          <a:bodyPr/>
          <a:lstStyle/>
          <a:p>
            <a:r>
              <a:rPr lang="en-US" dirty="0"/>
              <a:t>LP Task Force Purpose		</a:t>
            </a:r>
          </a:p>
        </p:txBody>
      </p:sp>
      <p:sp>
        <p:nvSpPr>
          <p:cNvPr id="3" name="Content Placeholder 2">
            <a:extLst>
              <a:ext uri="{FF2B5EF4-FFF2-40B4-BE49-F238E27FC236}">
                <a16:creationId xmlns:a16="http://schemas.microsoft.com/office/drawing/2014/main" id="{E3E45CEA-530B-AE94-8F1D-BC65AC0B0385}"/>
              </a:ext>
            </a:extLst>
          </p:cNvPr>
          <p:cNvSpPr>
            <a:spLocks noGrp="1"/>
          </p:cNvSpPr>
          <p:nvPr>
            <p:ph idx="1"/>
          </p:nvPr>
        </p:nvSpPr>
        <p:spPr>
          <a:xfrm>
            <a:off x="838200" y="1825625"/>
            <a:ext cx="10515600" cy="4435216"/>
          </a:xfrm>
        </p:spPr>
        <p:txBody>
          <a:bodyPr/>
          <a:lstStyle/>
          <a:p>
            <a:pPr>
              <a:lnSpc>
                <a:spcPct val="100000"/>
              </a:lnSpc>
            </a:pPr>
            <a:r>
              <a:rPr lang="en-US" sz="2000" dirty="0"/>
              <a:t>Look at Local Program structure and processes to find gaps, changes, or needs</a:t>
            </a:r>
          </a:p>
          <a:p>
            <a:pPr>
              <a:lnSpc>
                <a:spcPct val="100000"/>
              </a:lnSpc>
            </a:pPr>
            <a:r>
              <a:rPr lang="en-US" sz="2000" dirty="0"/>
              <a:t>Agreed upon vision for Local Program Task Force: Creating equitable experience for all Special Olympics Wisconsin athletes</a:t>
            </a:r>
          </a:p>
          <a:p>
            <a:pPr>
              <a:lnSpc>
                <a:spcPct val="100000"/>
              </a:lnSpc>
            </a:pPr>
            <a:r>
              <a:rPr lang="en-US" sz="2000" dirty="0"/>
              <a:t>Main topics:</a:t>
            </a:r>
          </a:p>
          <a:p>
            <a:pPr lvl="1">
              <a:lnSpc>
                <a:spcPct val="100000"/>
              </a:lnSpc>
            </a:pPr>
            <a:r>
              <a:rPr lang="en-US" sz="1600" dirty="0"/>
              <a:t>Local Program Structure</a:t>
            </a:r>
          </a:p>
          <a:p>
            <a:pPr lvl="1">
              <a:lnSpc>
                <a:spcPct val="100000"/>
              </a:lnSpc>
            </a:pPr>
            <a:r>
              <a:rPr lang="en-US" sz="1600" dirty="0"/>
              <a:t>Consistency in all Local Programs</a:t>
            </a:r>
          </a:p>
          <a:p>
            <a:pPr lvl="1">
              <a:lnSpc>
                <a:spcPct val="100000"/>
              </a:lnSpc>
            </a:pPr>
            <a:r>
              <a:rPr lang="en-US" sz="1600" dirty="0"/>
              <a:t>Staff support and communication for Local Programs</a:t>
            </a:r>
          </a:p>
          <a:p>
            <a:pPr>
              <a:lnSpc>
                <a:spcPct val="100000"/>
              </a:lnSpc>
            </a:pPr>
            <a:r>
              <a:rPr lang="en-US" sz="2000" dirty="0"/>
              <a:t>Sustainable, quality programs</a:t>
            </a:r>
          </a:p>
        </p:txBody>
      </p:sp>
    </p:spTree>
    <p:extLst>
      <p:ext uri="{BB962C8B-B14F-4D97-AF65-F5344CB8AC3E}">
        <p14:creationId xmlns:p14="http://schemas.microsoft.com/office/powerpoint/2010/main" val="3430212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869A-D999-A201-3269-A8A10EDDC08C}"/>
              </a:ext>
            </a:extLst>
          </p:cNvPr>
          <p:cNvSpPr>
            <a:spLocks noGrp="1"/>
          </p:cNvSpPr>
          <p:nvPr>
            <p:ph type="title"/>
          </p:nvPr>
        </p:nvSpPr>
        <p:spPr/>
        <p:txBody>
          <a:bodyPr/>
          <a:lstStyle/>
          <a:p>
            <a:r>
              <a:rPr lang="en-US" dirty="0"/>
              <a:t>Statewide Structure (Current State)</a:t>
            </a:r>
          </a:p>
        </p:txBody>
      </p:sp>
      <p:sp>
        <p:nvSpPr>
          <p:cNvPr id="3" name="Content Placeholder 2">
            <a:extLst>
              <a:ext uri="{FF2B5EF4-FFF2-40B4-BE49-F238E27FC236}">
                <a16:creationId xmlns:a16="http://schemas.microsoft.com/office/drawing/2014/main" id="{9802A497-FD16-3A66-B9F1-A5F0BB4E6DF7}"/>
              </a:ext>
            </a:extLst>
          </p:cNvPr>
          <p:cNvSpPr>
            <a:spLocks noGrp="1"/>
          </p:cNvSpPr>
          <p:nvPr>
            <p:ph idx="1"/>
          </p:nvPr>
        </p:nvSpPr>
        <p:spPr/>
        <p:txBody>
          <a:bodyPr/>
          <a:lstStyle/>
          <a:p>
            <a:pPr marL="0" indent="0">
              <a:lnSpc>
                <a:spcPct val="100000"/>
              </a:lnSpc>
              <a:buNone/>
            </a:pPr>
            <a:r>
              <a:rPr lang="en-US" sz="2000" dirty="0"/>
              <a:t>SOWI has a variety of scenarios in our local program structure </a:t>
            </a:r>
          </a:p>
          <a:p>
            <a:pPr marL="0" indent="0">
              <a:lnSpc>
                <a:spcPct val="100000"/>
              </a:lnSpc>
              <a:buNone/>
            </a:pPr>
            <a:r>
              <a:rPr lang="en-US" sz="2000" dirty="0"/>
              <a:t>• Size of Programs </a:t>
            </a:r>
          </a:p>
          <a:p>
            <a:pPr marL="0" indent="0">
              <a:lnSpc>
                <a:spcPct val="100000"/>
              </a:lnSpc>
              <a:buNone/>
            </a:pPr>
            <a:r>
              <a:rPr lang="en-US" sz="2000" dirty="0"/>
              <a:t>• Types of Local Programs </a:t>
            </a:r>
          </a:p>
          <a:p>
            <a:pPr marL="0" indent="0">
              <a:lnSpc>
                <a:spcPct val="100000"/>
              </a:lnSpc>
              <a:buNone/>
            </a:pPr>
            <a:r>
              <a:rPr lang="en-US" sz="2000" dirty="0"/>
              <a:t>• Structure of Programs  </a:t>
            </a:r>
          </a:p>
          <a:p>
            <a:pPr lvl="1">
              <a:lnSpc>
                <a:spcPct val="100000"/>
              </a:lnSpc>
            </a:pPr>
            <a:r>
              <a:rPr lang="en-US" sz="2000" dirty="0"/>
              <a:t>Some are lead by one or two people  </a:t>
            </a:r>
          </a:p>
          <a:p>
            <a:pPr lvl="1">
              <a:lnSpc>
                <a:spcPct val="100000"/>
              </a:lnSpc>
            </a:pPr>
            <a:r>
              <a:rPr lang="en-US" sz="2000" dirty="0"/>
              <a:t>Others have a team and formalized structure  </a:t>
            </a:r>
          </a:p>
          <a:p>
            <a:pPr lvl="1">
              <a:lnSpc>
                <a:spcPct val="100000"/>
              </a:lnSpc>
            </a:pPr>
            <a:r>
              <a:rPr lang="en-US" sz="2000" dirty="0"/>
              <a:t>Some charge athletes to complete – others don’t </a:t>
            </a:r>
          </a:p>
          <a:p>
            <a:pPr marL="0" indent="0">
              <a:lnSpc>
                <a:spcPct val="100000"/>
              </a:lnSpc>
              <a:buNone/>
            </a:pPr>
            <a:r>
              <a:rPr lang="en-US" sz="2000" dirty="0"/>
              <a:t>• Challenges and opportunities vary by program/region </a:t>
            </a:r>
          </a:p>
        </p:txBody>
      </p:sp>
    </p:spTree>
    <p:extLst>
      <p:ext uri="{BB962C8B-B14F-4D97-AF65-F5344CB8AC3E}">
        <p14:creationId xmlns:p14="http://schemas.microsoft.com/office/powerpoint/2010/main" val="791888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1881-84CA-2831-E4EF-D6ABA4426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6C02F-0B85-B7A1-D799-921EA170C027}"/>
              </a:ext>
            </a:extLst>
          </p:cNvPr>
          <p:cNvSpPr>
            <a:spLocks noGrp="1"/>
          </p:cNvSpPr>
          <p:nvPr>
            <p:ph type="title"/>
          </p:nvPr>
        </p:nvSpPr>
        <p:spPr/>
        <p:txBody>
          <a:bodyPr/>
          <a:lstStyle/>
          <a:p>
            <a:r>
              <a:rPr lang="en-US" dirty="0"/>
              <a:t>Local Program Breakdown		</a:t>
            </a:r>
          </a:p>
        </p:txBody>
      </p:sp>
      <p:sp>
        <p:nvSpPr>
          <p:cNvPr id="3" name="Content Placeholder 2">
            <a:extLst>
              <a:ext uri="{FF2B5EF4-FFF2-40B4-BE49-F238E27FC236}">
                <a16:creationId xmlns:a16="http://schemas.microsoft.com/office/drawing/2014/main" id="{D863B965-B4FF-E3FB-3347-BFCAB669E766}"/>
              </a:ext>
            </a:extLst>
          </p:cNvPr>
          <p:cNvSpPr>
            <a:spLocks noGrp="1"/>
          </p:cNvSpPr>
          <p:nvPr>
            <p:ph idx="1"/>
          </p:nvPr>
        </p:nvSpPr>
        <p:spPr>
          <a:xfrm>
            <a:off x="838200" y="1825625"/>
            <a:ext cx="10515600" cy="4435216"/>
          </a:xfrm>
        </p:spPr>
        <p:txBody>
          <a:bodyPr/>
          <a:lstStyle/>
          <a:p>
            <a:pPr marL="0" indent="0">
              <a:lnSpc>
                <a:spcPct val="100000"/>
              </a:lnSpc>
              <a:buNone/>
            </a:pPr>
            <a:r>
              <a:rPr lang="en-US" sz="2000" b="1" dirty="0">
                <a:solidFill>
                  <a:srgbClr val="FF0000"/>
                </a:solidFill>
              </a:rPr>
              <a:t>125</a:t>
            </a:r>
            <a:r>
              <a:rPr lang="en-US" sz="2000" dirty="0"/>
              <a:t> Local Programs - Type</a:t>
            </a:r>
          </a:p>
          <a:p>
            <a:pPr lvl="1">
              <a:lnSpc>
                <a:spcPct val="100000"/>
              </a:lnSpc>
            </a:pPr>
            <a:r>
              <a:rPr lang="en-US" sz="1600" dirty="0"/>
              <a:t>Community Based – 74</a:t>
            </a:r>
          </a:p>
          <a:p>
            <a:pPr lvl="1">
              <a:lnSpc>
                <a:spcPct val="100000"/>
              </a:lnSpc>
            </a:pPr>
            <a:r>
              <a:rPr lang="en-US" sz="1600" dirty="0"/>
              <a:t>School Based – 37</a:t>
            </a:r>
          </a:p>
          <a:p>
            <a:pPr lvl="1">
              <a:lnSpc>
                <a:spcPct val="100000"/>
              </a:lnSpc>
            </a:pPr>
            <a:r>
              <a:rPr lang="en-US" sz="1600" dirty="0"/>
              <a:t>Park &amp; Rec – 6</a:t>
            </a:r>
          </a:p>
          <a:p>
            <a:pPr lvl="1">
              <a:lnSpc>
                <a:spcPct val="100000"/>
              </a:lnSpc>
            </a:pPr>
            <a:r>
              <a:rPr lang="en-US" sz="1600" dirty="0"/>
              <a:t>Rehab Facility – 3</a:t>
            </a:r>
          </a:p>
          <a:p>
            <a:pPr lvl="1">
              <a:lnSpc>
                <a:spcPct val="100000"/>
              </a:lnSpc>
            </a:pPr>
            <a:r>
              <a:rPr lang="en-US" sz="1600" dirty="0"/>
              <a:t>Y Program – 2</a:t>
            </a:r>
          </a:p>
          <a:p>
            <a:pPr lvl="1">
              <a:lnSpc>
                <a:spcPct val="100000"/>
              </a:lnSpc>
            </a:pPr>
            <a:r>
              <a:rPr lang="en-US" sz="1600" dirty="0"/>
              <a:t>Church – 1</a:t>
            </a:r>
          </a:p>
          <a:p>
            <a:pPr lvl="1">
              <a:lnSpc>
                <a:spcPct val="100000"/>
              </a:lnSpc>
            </a:pPr>
            <a:r>
              <a:rPr lang="en-US" sz="1600" dirty="0"/>
              <a:t>Camp – 1</a:t>
            </a:r>
          </a:p>
          <a:p>
            <a:pPr lvl="1">
              <a:lnSpc>
                <a:spcPct val="100000"/>
              </a:lnSpc>
            </a:pPr>
            <a:r>
              <a:rPr lang="en-US" sz="1600" dirty="0"/>
              <a:t>Arc Program – 1</a:t>
            </a:r>
          </a:p>
          <a:p>
            <a:pPr lvl="1">
              <a:lnSpc>
                <a:spcPct val="100000"/>
              </a:lnSpc>
            </a:pPr>
            <a:endParaRPr lang="en-US" sz="1600" dirty="0"/>
          </a:p>
          <a:p>
            <a:pPr marL="0" lvl="0" indent="0">
              <a:lnSpc>
                <a:spcPct val="100000"/>
              </a:lnSpc>
              <a:spcBef>
                <a:spcPts val="0"/>
              </a:spcBef>
              <a:buNone/>
              <a:defRPr/>
            </a:pPr>
            <a:r>
              <a:rPr lang="en-US" sz="1600" b="1" spc="0" dirty="0">
                <a:solidFill>
                  <a:srgbClr val="FF0000"/>
                </a:solidFill>
              </a:rPr>
              <a:t>TOTAL ATHLETES BY REGIONS: </a:t>
            </a:r>
          </a:p>
          <a:p>
            <a:pPr marL="0" lvl="0" indent="0">
              <a:lnSpc>
                <a:spcPct val="100000"/>
              </a:lnSpc>
              <a:spcBef>
                <a:spcPts val="0"/>
              </a:spcBef>
              <a:buNone/>
              <a:defRPr/>
            </a:pPr>
            <a:r>
              <a:rPr lang="en-US" sz="1600" spc="0" dirty="0">
                <a:solidFill>
                  <a:prstClr val="black"/>
                </a:solidFill>
              </a:rPr>
              <a:t>2024: R2: 595</a:t>
            </a:r>
            <a:r>
              <a:rPr lang="en-US" sz="1600" spc="0" dirty="0">
                <a:solidFill>
                  <a:srgbClr val="94958D"/>
                </a:solidFill>
              </a:rPr>
              <a:t> │ </a:t>
            </a:r>
            <a:r>
              <a:rPr lang="en-US" sz="1600" spc="0" dirty="0">
                <a:solidFill>
                  <a:prstClr val="black"/>
                </a:solidFill>
              </a:rPr>
              <a:t>R3: 691</a:t>
            </a:r>
            <a:r>
              <a:rPr lang="en-US" sz="1600" spc="0" dirty="0">
                <a:solidFill>
                  <a:srgbClr val="94958D"/>
                </a:solidFill>
              </a:rPr>
              <a:t> │ </a:t>
            </a:r>
            <a:r>
              <a:rPr lang="en-US" sz="1600" spc="0" dirty="0">
                <a:solidFill>
                  <a:prstClr val="black"/>
                </a:solidFill>
              </a:rPr>
              <a:t>R4: 705</a:t>
            </a:r>
            <a:r>
              <a:rPr lang="en-US" sz="1600" spc="0" dirty="0">
                <a:solidFill>
                  <a:srgbClr val="94958D"/>
                </a:solidFill>
              </a:rPr>
              <a:t> │ </a:t>
            </a:r>
            <a:r>
              <a:rPr lang="en-US" sz="1600" spc="0" dirty="0">
                <a:solidFill>
                  <a:prstClr val="black"/>
                </a:solidFill>
              </a:rPr>
              <a:t>R5: 711</a:t>
            </a:r>
            <a:r>
              <a:rPr lang="en-US" sz="1600" spc="0" dirty="0">
                <a:solidFill>
                  <a:srgbClr val="94958D"/>
                </a:solidFill>
              </a:rPr>
              <a:t> │ </a:t>
            </a:r>
            <a:r>
              <a:rPr lang="en-US" sz="1600" spc="0" dirty="0">
                <a:solidFill>
                  <a:prstClr val="black"/>
                </a:solidFill>
              </a:rPr>
              <a:t>R6: 1070</a:t>
            </a:r>
            <a:r>
              <a:rPr lang="en-US" sz="1600" spc="0" dirty="0">
                <a:solidFill>
                  <a:srgbClr val="94958D"/>
                </a:solidFill>
              </a:rPr>
              <a:t> │ </a:t>
            </a:r>
            <a:r>
              <a:rPr lang="en-US" sz="1600" spc="0" dirty="0">
                <a:solidFill>
                  <a:prstClr val="black"/>
                </a:solidFill>
              </a:rPr>
              <a:t>R7: 977</a:t>
            </a:r>
            <a:r>
              <a:rPr lang="en-US" sz="1600" spc="0" dirty="0">
                <a:solidFill>
                  <a:srgbClr val="94958D"/>
                </a:solidFill>
              </a:rPr>
              <a:t> │ </a:t>
            </a:r>
            <a:r>
              <a:rPr lang="en-US" sz="1600" spc="0" dirty="0">
                <a:solidFill>
                  <a:prstClr val="black"/>
                </a:solidFill>
              </a:rPr>
              <a:t>R8: 1,551</a:t>
            </a:r>
          </a:p>
          <a:p>
            <a:pPr marL="0" lvl="0" indent="0">
              <a:lnSpc>
                <a:spcPct val="100000"/>
              </a:lnSpc>
              <a:spcBef>
                <a:spcPts val="0"/>
              </a:spcBef>
              <a:buNone/>
              <a:defRPr/>
            </a:pPr>
            <a:r>
              <a:rPr lang="en-US" sz="1600" spc="0" dirty="0">
                <a:solidFill>
                  <a:prstClr val="black"/>
                </a:solidFill>
              </a:rPr>
              <a:t>2025: R2: 580</a:t>
            </a:r>
            <a:r>
              <a:rPr lang="en-US" sz="1600" spc="0" dirty="0">
                <a:solidFill>
                  <a:srgbClr val="94958D"/>
                </a:solidFill>
              </a:rPr>
              <a:t> │ </a:t>
            </a:r>
            <a:r>
              <a:rPr lang="en-US" sz="1600" spc="0" dirty="0">
                <a:solidFill>
                  <a:prstClr val="black"/>
                </a:solidFill>
              </a:rPr>
              <a:t>R3: 701</a:t>
            </a:r>
            <a:r>
              <a:rPr lang="en-US" sz="1600" spc="0" dirty="0">
                <a:solidFill>
                  <a:srgbClr val="94958D"/>
                </a:solidFill>
              </a:rPr>
              <a:t> │ </a:t>
            </a:r>
            <a:r>
              <a:rPr lang="en-US" sz="1600" spc="0" dirty="0">
                <a:solidFill>
                  <a:prstClr val="black"/>
                </a:solidFill>
              </a:rPr>
              <a:t>R4: 708</a:t>
            </a:r>
            <a:r>
              <a:rPr lang="en-US" sz="1600" spc="0" dirty="0">
                <a:solidFill>
                  <a:srgbClr val="94958D"/>
                </a:solidFill>
              </a:rPr>
              <a:t> │ </a:t>
            </a:r>
            <a:r>
              <a:rPr lang="en-US" sz="1600" spc="0" dirty="0">
                <a:solidFill>
                  <a:prstClr val="black"/>
                </a:solidFill>
              </a:rPr>
              <a:t>R5: 625</a:t>
            </a:r>
            <a:r>
              <a:rPr lang="en-US" sz="1600" spc="0" dirty="0">
                <a:solidFill>
                  <a:srgbClr val="94958D"/>
                </a:solidFill>
              </a:rPr>
              <a:t> │ </a:t>
            </a:r>
            <a:r>
              <a:rPr lang="en-US" sz="1600" spc="0" dirty="0">
                <a:solidFill>
                  <a:prstClr val="black"/>
                </a:solidFill>
              </a:rPr>
              <a:t>R6: 1273</a:t>
            </a:r>
            <a:r>
              <a:rPr lang="en-US" sz="1600" spc="0" dirty="0">
                <a:solidFill>
                  <a:srgbClr val="94958D"/>
                </a:solidFill>
              </a:rPr>
              <a:t> │ </a:t>
            </a:r>
            <a:r>
              <a:rPr lang="en-US" sz="1600" spc="0" dirty="0">
                <a:solidFill>
                  <a:prstClr val="black"/>
                </a:solidFill>
              </a:rPr>
              <a:t>R7: 902</a:t>
            </a:r>
            <a:r>
              <a:rPr lang="en-US" sz="1600" spc="0" dirty="0">
                <a:solidFill>
                  <a:srgbClr val="94958D"/>
                </a:solidFill>
              </a:rPr>
              <a:t> │ </a:t>
            </a:r>
            <a:r>
              <a:rPr lang="en-US" sz="1600" spc="0" dirty="0">
                <a:solidFill>
                  <a:prstClr val="black"/>
                </a:solidFill>
              </a:rPr>
              <a:t>R8: 1,557</a:t>
            </a:r>
          </a:p>
          <a:p>
            <a:pPr marL="0" lvl="0" indent="0">
              <a:lnSpc>
                <a:spcPct val="100000"/>
              </a:lnSpc>
              <a:spcBef>
                <a:spcPts val="0"/>
              </a:spcBef>
              <a:buNone/>
              <a:defRPr/>
            </a:pPr>
            <a:endParaRPr lang="en-US" sz="1600" b="1" spc="0" dirty="0">
              <a:solidFill>
                <a:srgbClr val="FF0000"/>
              </a:solidFill>
            </a:endParaRPr>
          </a:p>
          <a:p>
            <a:pPr marL="0" lvl="0" indent="0">
              <a:lnSpc>
                <a:spcPct val="100000"/>
              </a:lnSpc>
              <a:spcBef>
                <a:spcPts val="0"/>
              </a:spcBef>
              <a:buNone/>
              <a:defRPr/>
            </a:pPr>
            <a:r>
              <a:rPr lang="en-US" sz="1600" b="1" spc="0" dirty="0">
                <a:solidFill>
                  <a:srgbClr val="FF0000"/>
                </a:solidFill>
              </a:rPr>
              <a:t>522</a:t>
            </a:r>
            <a:r>
              <a:rPr lang="en-US" sz="1600" spc="0" dirty="0">
                <a:solidFill>
                  <a:prstClr val="black"/>
                </a:solidFill>
              </a:rPr>
              <a:t> Class A Certified Coaches</a:t>
            </a:r>
          </a:p>
          <a:p>
            <a:pPr marL="457200" lvl="1" indent="0">
              <a:lnSpc>
                <a:spcPct val="100000"/>
              </a:lnSpc>
              <a:buNone/>
            </a:pPr>
            <a:endParaRPr lang="en-US" sz="1600" dirty="0"/>
          </a:p>
        </p:txBody>
      </p:sp>
    </p:spTree>
    <p:extLst>
      <p:ext uri="{BB962C8B-B14F-4D97-AF65-F5344CB8AC3E}">
        <p14:creationId xmlns:p14="http://schemas.microsoft.com/office/powerpoint/2010/main" val="1124695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23B9-4753-9E15-26B1-757730E43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9106DE-3650-1604-242D-BC9A32B0979E}"/>
              </a:ext>
            </a:extLst>
          </p:cNvPr>
          <p:cNvSpPr>
            <a:spLocks noGrp="1"/>
          </p:cNvSpPr>
          <p:nvPr>
            <p:ph type="title"/>
          </p:nvPr>
        </p:nvSpPr>
        <p:spPr/>
        <p:txBody>
          <a:bodyPr/>
          <a:lstStyle/>
          <a:p>
            <a:r>
              <a:rPr lang="en-US" dirty="0"/>
              <a:t>Local Program Structure		</a:t>
            </a:r>
          </a:p>
        </p:txBody>
      </p:sp>
      <p:pic>
        <p:nvPicPr>
          <p:cNvPr id="4" name="Content Placeholder 3">
            <a:extLst>
              <a:ext uri="{FF2B5EF4-FFF2-40B4-BE49-F238E27FC236}">
                <a16:creationId xmlns:a16="http://schemas.microsoft.com/office/drawing/2014/main" id="{9001E744-DA3D-BE94-5931-9F1234C87001}"/>
              </a:ext>
            </a:extLst>
          </p:cNvPr>
          <p:cNvPicPr>
            <a:picLocks noGrp="1" noChangeAspect="1"/>
          </p:cNvPicPr>
          <p:nvPr>
            <p:ph idx="1"/>
          </p:nvPr>
        </p:nvPicPr>
        <p:blipFill>
          <a:blip r:embed="rId3"/>
          <a:stretch>
            <a:fillRect/>
          </a:stretch>
        </p:blipFill>
        <p:spPr>
          <a:xfrm>
            <a:off x="838199" y="1425252"/>
            <a:ext cx="8879737" cy="4836652"/>
          </a:xfrm>
          <a:prstGeom prst="rect">
            <a:avLst/>
          </a:prstGeom>
        </p:spPr>
      </p:pic>
    </p:spTree>
    <p:extLst>
      <p:ext uri="{BB962C8B-B14F-4D97-AF65-F5344CB8AC3E}">
        <p14:creationId xmlns:p14="http://schemas.microsoft.com/office/powerpoint/2010/main" val="3501333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03008-7C67-0CAB-67F8-CEF4636E1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8F32C-25D4-FD7A-A3ED-45D6F184F084}"/>
              </a:ext>
            </a:extLst>
          </p:cNvPr>
          <p:cNvSpPr>
            <a:spLocks noGrp="1"/>
          </p:cNvSpPr>
          <p:nvPr>
            <p:ph type="title"/>
          </p:nvPr>
        </p:nvSpPr>
        <p:spPr/>
        <p:txBody>
          <a:bodyPr/>
          <a:lstStyle/>
          <a:p>
            <a:r>
              <a:rPr lang="en-US" dirty="0"/>
              <a:t>Additional Local Program Positions	</a:t>
            </a:r>
          </a:p>
        </p:txBody>
      </p:sp>
      <p:sp>
        <p:nvSpPr>
          <p:cNvPr id="3" name="Content Placeholder 2">
            <a:extLst>
              <a:ext uri="{FF2B5EF4-FFF2-40B4-BE49-F238E27FC236}">
                <a16:creationId xmlns:a16="http://schemas.microsoft.com/office/drawing/2014/main" id="{89F3A59E-D463-C975-0ED6-B8B06C970C46}"/>
              </a:ext>
            </a:extLst>
          </p:cNvPr>
          <p:cNvSpPr>
            <a:spLocks noGrp="1"/>
          </p:cNvSpPr>
          <p:nvPr>
            <p:ph idx="1"/>
          </p:nvPr>
        </p:nvSpPr>
        <p:spPr>
          <a:xfrm>
            <a:off x="838200" y="1825625"/>
            <a:ext cx="10515600" cy="4435216"/>
          </a:xfrm>
        </p:spPr>
        <p:txBody>
          <a:bodyPr/>
          <a:lstStyle/>
          <a:p>
            <a:pPr marL="0" marR="0">
              <a:lnSpc>
                <a:spcPct val="100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Health and Fitness Manager</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 in training with Sports Manager </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 with Nutrition </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Interacts with SOWI Healthy Athletes initiative </a:t>
            </a:r>
          </a:p>
          <a:p>
            <a:pPr marL="0" marR="0">
              <a:lnSpc>
                <a:spcPct val="100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Equipment and Uniform Manager</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 with general maintenance of equipment </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Tracks need for equipment utilized for training within the LP </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Maintain needs and distribution of LP uniforms </a:t>
            </a:r>
          </a:p>
          <a:p>
            <a:pPr marL="342900" marR="0" lvl="0" indent="-342900">
              <a:lnSpc>
                <a:spcPct val="1000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Works with SOWI Marketing and Communications on proper uniform compliance (logos, etc.) </a:t>
            </a:r>
          </a:p>
          <a:p>
            <a:pPr marL="0" marR="0">
              <a:lnSpc>
                <a:spcPct val="100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Unified Champion School Manager</a:t>
            </a:r>
          </a:p>
          <a:p>
            <a:pPr marL="342900" marR="0" lvl="0" indent="-342900">
              <a:lnSpc>
                <a:spcPct val="100000"/>
              </a:lnSpc>
              <a:spcBef>
                <a:spcPts val="800"/>
              </a:spcBef>
              <a:spcAft>
                <a:spcPts val="400"/>
              </a:spcAft>
              <a:buFont typeface="Symbol" panose="05050102010706020507" pitchFamily="18" charset="2"/>
              <a:buChar char=""/>
              <a:tabLst>
                <a:tab pos="406400" algn="l"/>
              </a:tabLst>
            </a:pPr>
            <a:r>
              <a:rPr lang="en-US" sz="1600" dirty="0">
                <a:ea typeface="Aptos" panose="020B0004020202020204" pitchFamily="34" charset="0"/>
                <a:cs typeface="Times New Roman" panose="02020603050405020304" pitchFamily="18" charset="0"/>
              </a:rPr>
              <a:t>Coordinate Unified Sports including liaising with Unified Champion Schools, Park &amp; Rec, and transition plans for 11+ year olds into community programs </a:t>
            </a:r>
            <a:endParaRPr lang="en-US"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698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EA30-1807-6209-30A3-87D8D8AB0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3D17C-EB32-692C-C706-B2771A2A506A}"/>
              </a:ext>
            </a:extLst>
          </p:cNvPr>
          <p:cNvSpPr>
            <a:spLocks noGrp="1"/>
          </p:cNvSpPr>
          <p:nvPr>
            <p:ph type="title"/>
          </p:nvPr>
        </p:nvSpPr>
        <p:spPr/>
        <p:txBody>
          <a:bodyPr/>
          <a:lstStyle/>
          <a:p>
            <a:r>
              <a:rPr lang="en-US" dirty="0"/>
              <a:t>Additional Local Program Positions	</a:t>
            </a:r>
          </a:p>
        </p:txBody>
      </p:sp>
      <p:sp>
        <p:nvSpPr>
          <p:cNvPr id="3" name="Content Placeholder 2">
            <a:extLst>
              <a:ext uri="{FF2B5EF4-FFF2-40B4-BE49-F238E27FC236}">
                <a16:creationId xmlns:a16="http://schemas.microsoft.com/office/drawing/2014/main" id="{F2651775-9613-46AC-636F-5DDBD3E4E52B}"/>
              </a:ext>
            </a:extLst>
          </p:cNvPr>
          <p:cNvSpPr>
            <a:spLocks noGrp="1"/>
          </p:cNvSpPr>
          <p:nvPr>
            <p:ph idx="1"/>
          </p:nvPr>
        </p:nvSpPr>
        <p:spPr>
          <a:xfrm>
            <a:off x="838200" y="1825625"/>
            <a:ext cx="10515600" cy="4435216"/>
          </a:xfrm>
        </p:spPr>
        <p:txBody>
          <a:bodyPr/>
          <a:lstStyle/>
          <a:p>
            <a:pPr marL="0" marR="0">
              <a:lnSpc>
                <a:spcPct val="107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LETR Manager</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Coordinate Law Enforcement Torch Run activities with the LP Mgmt. team including Torch Run, Cops on the Roof Top, awards, local picnic/community interactions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Works with SOWI LETR team </a:t>
            </a:r>
            <a:endParaRPr lang="en-US" sz="1600" dirty="0">
              <a:ea typeface="Aptos" panose="020B0004020202020204" pitchFamily="34" charset="0"/>
              <a:cs typeface="Times New Roman" panose="02020603050405020304" pitchFamily="18" charset="0"/>
            </a:endParaRPr>
          </a:p>
          <a:p>
            <a:pPr marL="0" marR="0">
              <a:lnSpc>
                <a:spcPct val="107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Fundraising Manager</a:t>
            </a:r>
          </a:p>
          <a:p>
            <a:pPr marL="457200">
              <a:lnSpc>
                <a:spcPts val="1600"/>
              </a:lnSpc>
              <a:spcBef>
                <a:spcPts val="800"/>
              </a:spcBef>
              <a:spcAft>
                <a:spcPts val="400"/>
              </a:spcAft>
              <a:buNone/>
              <a:tabLst>
                <a:tab pos="406400" algn="l"/>
                <a:tab pos="457200" algn="l"/>
              </a:tabLst>
            </a:pPr>
            <a:r>
              <a:rPr lang="en-US" sz="1600" dirty="0">
                <a:ea typeface="Times New Roman" panose="02020603050405020304" pitchFamily="18" charset="0"/>
                <a:cs typeface="Times New Roman" panose="02020603050405020304" pitchFamily="18" charset="0"/>
              </a:rPr>
              <a:t>Work with community to support the LP on fundraising efforts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Plan and implement fundraising efforts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Donor acknowledgement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Work with SOWI Development and Special Events on state fundraising efforts such as Polar Plunge, LETR Torch Run, Run with the Cops, etc.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Interact with LP Treasurer on the handling and processing of funds from fundraising efforts</a:t>
            </a:r>
          </a:p>
        </p:txBody>
      </p:sp>
    </p:spTree>
    <p:extLst>
      <p:ext uri="{BB962C8B-B14F-4D97-AF65-F5344CB8AC3E}">
        <p14:creationId xmlns:p14="http://schemas.microsoft.com/office/powerpoint/2010/main" val="1371611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C645-FC0B-A19F-3081-09B188A24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2EFC9-4D91-875D-66B0-8BA5FC5FE59A}"/>
              </a:ext>
            </a:extLst>
          </p:cNvPr>
          <p:cNvSpPr>
            <a:spLocks noGrp="1"/>
          </p:cNvSpPr>
          <p:nvPr>
            <p:ph type="title"/>
          </p:nvPr>
        </p:nvSpPr>
        <p:spPr/>
        <p:txBody>
          <a:bodyPr/>
          <a:lstStyle/>
          <a:p>
            <a:r>
              <a:rPr lang="en-US" dirty="0"/>
              <a:t>Additional Local Program Positions	</a:t>
            </a:r>
          </a:p>
        </p:txBody>
      </p:sp>
      <p:sp>
        <p:nvSpPr>
          <p:cNvPr id="3" name="Content Placeholder 2">
            <a:extLst>
              <a:ext uri="{FF2B5EF4-FFF2-40B4-BE49-F238E27FC236}">
                <a16:creationId xmlns:a16="http://schemas.microsoft.com/office/drawing/2014/main" id="{F3DD978E-0539-D1B3-C539-9EB818C3C95F}"/>
              </a:ext>
            </a:extLst>
          </p:cNvPr>
          <p:cNvSpPr>
            <a:spLocks noGrp="1"/>
          </p:cNvSpPr>
          <p:nvPr>
            <p:ph idx="1"/>
          </p:nvPr>
        </p:nvSpPr>
        <p:spPr>
          <a:xfrm>
            <a:off x="838200" y="1825625"/>
            <a:ext cx="10515600" cy="4435216"/>
          </a:xfrm>
        </p:spPr>
        <p:txBody>
          <a:bodyPr/>
          <a:lstStyle/>
          <a:p>
            <a:pPr marL="0" marR="0">
              <a:lnSpc>
                <a:spcPct val="107000"/>
              </a:lnSpc>
              <a:spcBef>
                <a:spcPts val="800"/>
              </a:spcBef>
              <a:spcAft>
                <a:spcPts val="400"/>
              </a:spcAft>
              <a:buNone/>
            </a:pPr>
            <a:r>
              <a:rPr lang="en-US" sz="1600" dirty="0">
                <a:ea typeface="Times New Roman" panose="02020603050405020304" pitchFamily="18" charset="0"/>
                <a:cs typeface="Times New Roman" panose="02020603050405020304" pitchFamily="18" charset="0"/>
              </a:rPr>
              <a:t>Marketing/Communications Manager</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Updates webpage and social media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Verifies compliance to policies of social media guidelines within SOWI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Assists with community outreach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Assists with LP appreciation cards, letters for donors and volunteers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Assist with internal communication via emails, texts, newsletter </a:t>
            </a:r>
          </a:p>
          <a:p>
            <a:pPr marL="342900" marR="0" lvl="0" indent="-342900">
              <a:lnSpc>
                <a:spcPts val="1600"/>
              </a:lnSpc>
              <a:spcBef>
                <a:spcPts val="800"/>
              </a:spcBef>
              <a:spcAft>
                <a:spcPts val="400"/>
              </a:spcAft>
              <a:buSzPts val="1000"/>
              <a:buFont typeface="Symbol" panose="05050102010706020507" pitchFamily="18" charset="2"/>
              <a:buChar char=""/>
              <a:tabLst>
                <a:tab pos="406400" algn="l"/>
                <a:tab pos="457200" algn="l"/>
              </a:tabLst>
            </a:pPr>
            <a:r>
              <a:rPr lang="en-US" sz="1600" dirty="0">
                <a:ea typeface="Times New Roman" panose="02020603050405020304" pitchFamily="18" charset="0"/>
                <a:cs typeface="Times New Roman" panose="02020603050405020304" pitchFamily="18" charset="0"/>
              </a:rPr>
              <a:t>Provide content to SOWI Marketing and Communications regarding LP stories and LP content</a:t>
            </a:r>
          </a:p>
        </p:txBody>
      </p:sp>
    </p:spTree>
    <p:extLst>
      <p:ext uri="{BB962C8B-B14F-4D97-AF65-F5344CB8AC3E}">
        <p14:creationId xmlns:p14="http://schemas.microsoft.com/office/powerpoint/2010/main" val="4022208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60D1B-3EC5-E941-AA5F-B8073D83B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D071B-7890-E570-2490-4AE48A9C3C96}"/>
              </a:ext>
            </a:extLst>
          </p:cNvPr>
          <p:cNvSpPr>
            <a:spLocks noGrp="1"/>
          </p:cNvSpPr>
          <p:nvPr>
            <p:ph type="title"/>
          </p:nvPr>
        </p:nvSpPr>
        <p:spPr/>
        <p:txBody>
          <a:bodyPr/>
          <a:lstStyle/>
          <a:p>
            <a:r>
              <a:rPr lang="en-US" dirty="0"/>
              <a:t>Local Program Minimum Standards</a:t>
            </a:r>
          </a:p>
        </p:txBody>
      </p:sp>
      <p:sp>
        <p:nvSpPr>
          <p:cNvPr id="3" name="Content Placeholder 2">
            <a:extLst>
              <a:ext uri="{FF2B5EF4-FFF2-40B4-BE49-F238E27FC236}">
                <a16:creationId xmlns:a16="http://schemas.microsoft.com/office/drawing/2014/main" id="{65993BF8-2E4F-2883-8CAA-A9E73DC2414E}"/>
              </a:ext>
            </a:extLst>
          </p:cNvPr>
          <p:cNvSpPr>
            <a:spLocks noGrp="1"/>
          </p:cNvSpPr>
          <p:nvPr>
            <p:ph idx="1"/>
          </p:nvPr>
        </p:nvSpPr>
        <p:spPr>
          <a:xfrm>
            <a:off x="838200" y="1825625"/>
            <a:ext cx="10515600" cy="4435216"/>
          </a:xfrm>
        </p:spPr>
        <p:txBody>
          <a:bodyPr/>
          <a:lstStyle/>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Minimum of 15 Athletes and Unified Partners</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Maintain a 4:1 ratio of volunteers per athlete with a minimum of 4 Class A Volunteers</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Local Program Management Team consisting of:</a:t>
            </a:r>
            <a:endParaRPr lang="en-US" sz="1600" dirty="0">
              <a:ea typeface="Times New Roman" panose="02020603050405020304" pitchFamily="18" charset="0"/>
              <a:cs typeface="Times New Roman" panose="02020603050405020304" pitchFamily="18" charset="0"/>
            </a:endParaRP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Local Program Manager/Finance Manager</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Volunteer and Outreach Manager</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Athlete Medicals Manager</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Sports &amp; Training Manager</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Provide training and register to compete at a Regional, District, or State in 3 sports throughout the year in at least 2 sports seasons</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*Include state attendance*</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Encourage to participate in Health Programming</a:t>
            </a:r>
          </a:p>
        </p:txBody>
      </p:sp>
    </p:spTree>
    <p:extLst>
      <p:ext uri="{BB962C8B-B14F-4D97-AF65-F5344CB8AC3E}">
        <p14:creationId xmlns:p14="http://schemas.microsoft.com/office/powerpoint/2010/main" val="2958189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28A73-E65A-4DF7-AB2E-622B20B8C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B7FF5-A9F3-B876-BE70-9FB4CB81D9A7}"/>
              </a:ext>
            </a:extLst>
          </p:cNvPr>
          <p:cNvSpPr>
            <a:spLocks noGrp="1"/>
          </p:cNvSpPr>
          <p:nvPr>
            <p:ph type="title"/>
          </p:nvPr>
        </p:nvSpPr>
        <p:spPr/>
        <p:txBody>
          <a:bodyPr/>
          <a:lstStyle/>
          <a:p>
            <a:r>
              <a:rPr lang="en-US" dirty="0"/>
              <a:t>Local Program Minimum Standards</a:t>
            </a:r>
          </a:p>
        </p:txBody>
      </p:sp>
      <p:sp>
        <p:nvSpPr>
          <p:cNvPr id="3" name="Content Placeholder 2">
            <a:extLst>
              <a:ext uri="{FF2B5EF4-FFF2-40B4-BE49-F238E27FC236}">
                <a16:creationId xmlns:a16="http://schemas.microsoft.com/office/drawing/2014/main" id="{8058F5F1-92B0-5599-4A92-BB068E294CAF}"/>
              </a:ext>
            </a:extLst>
          </p:cNvPr>
          <p:cNvSpPr>
            <a:spLocks noGrp="1"/>
          </p:cNvSpPr>
          <p:nvPr>
            <p:ph idx="1"/>
          </p:nvPr>
        </p:nvSpPr>
        <p:spPr>
          <a:xfrm>
            <a:off x="838200" y="1825625"/>
            <a:ext cx="10515600" cy="4435216"/>
          </a:xfrm>
        </p:spPr>
        <p:txBody>
          <a:bodyPr/>
          <a:lstStyle/>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Local Programs place athletes in positions of leadership at the local level and connect them with SOWI Athlete Leadership programs when appropriate</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Communication Standard: Provide monthly updates to Coaches, Volunteers, Athletes, and Families</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Fill out annual Accreditation</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Local Program Budget</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Local Program Succession Plan</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Timeline: In place by January 1, 2028</a:t>
            </a:r>
          </a:p>
        </p:txBody>
      </p:sp>
    </p:spTree>
    <p:extLst>
      <p:ext uri="{BB962C8B-B14F-4D97-AF65-F5344CB8AC3E}">
        <p14:creationId xmlns:p14="http://schemas.microsoft.com/office/powerpoint/2010/main" val="151625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9822-6EE6-6955-F775-FD1DD3C2ED40}"/>
              </a:ext>
            </a:extLst>
          </p:cNvPr>
          <p:cNvSpPr>
            <a:spLocks noGrp="1"/>
          </p:cNvSpPr>
          <p:nvPr>
            <p:ph type="title"/>
          </p:nvPr>
        </p:nvSpPr>
        <p:spPr>
          <a:xfrm>
            <a:off x="7415397" y="365125"/>
            <a:ext cx="4552949" cy="1325563"/>
          </a:xfrm>
        </p:spPr>
        <p:txBody>
          <a:bodyPr/>
          <a:lstStyle/>
          <a:p>
            <a:pPr algn="r"/>
            <a:r>
              <a:rPr lang="en-US" dirty="0"/>
              <a:t>The Day’s Goals</a:t>
            </a:r>
          </a:p>
        </p:txBody>
      </p:sp>
      <p:sp>
        <p:nvSpPr>
          <p:cNvPr id="3" name="Content Placeholder 2">
            <a:extLst>
              <a:ext uri="{FF2B5EF4-FFF2-40B4-BE49-F238E27FC236}">
                <a16:creationId xmlns:a16="http://schemas.microsoft.com/office/drawing/2014/main" id="{357A5C94-F837-BA86-1DBB-37C1FBD4CAE6}"/>
              </a:ext>
            </a:extLst>
          </p:cNvPr>
          <p:cNvSpPr>
            <a:spLocks noGrp="1"/>
          </p:cNvSpPr>
          <p:nvPr>
            <p:ph idx="1"/>
          </p:nvPr>
        </p:nvSpPr>
        <p:spPr>
          <a:xfrm>
            <a:off x="6477000" y="1811770"/>
            <a:ext cx="5491346" cy="3522989"/>
          </a:xfrm>
        </p:spPr>
        <p:txBody>
          <a:bodyPr/>
          <a:lstStyle/>
          <a:p>
            <a:r>
              <a:rPr lang="en-US" sz="4000" b="1" dirty="0"/>
              <a:t>Listen</a:t>
            </a:r>
            <a:br>
              <a:rPr lang="en-US" sz="4000" b="1" dirty="0"/>
            </a:br>
            <a:endParaRPr lang="en-US" sz="4000" b="1" dirty="0"/>
          </a:p>
          <a:p>
            <a:r>
              <a:rPr lang="en-US" sz="4000" b="1" dirty="0"/>
              <a:t>Learn</a:t>
            </a:r>
            <a:br>
              <a:rPr lang="en-US" sz="4000" b="1" dirty="0"/>
            </a:br>
            <a:endParaRPr lang="en-US" sz="4000" b="1" dirty="0"/>
          </a:p>
          <a:p>
            <a:r>
              <a:rPr lang="en-US" sz="4000" b="1" dirty="0"/>
              <a:t>Lead</a:t>
            </a:r>
          </a:p>
        </p:txBody>
      </p:sp>
      <p:pic>
        <p:nvPicPr>
          <p:cNvPr id="10" name="Picture 9" descr="A group of men in a sports arena&#10;&#10;AI-generated content may be incorrect.">
            <a:extLst>
              <a:ext uri="{FF2B5EF4-FFF2-40B4-BE49-F238E27FC236}">
                <a16:creationId xmlns:a16="http://schemas.microsoft.com/office/drawing/2014/main" id="{F903702A-5AE5-2C4B-72AA-136FF2A207E8}"/>
              </a:ext>
            </a:extLst>
          </p:cNvPr>
          <p:cNvPicPr>
            <a:picLocks noChangeAspect="1"/>
          </p:cNvPicPr>
          <p:nvPr/>
        </p:nvPicPr>
        <p:blipFill>
          <a:blip r:embed="rId3"/>
          <a:srcRect l="19677" r="17950"/>
          <a:stretch/>
        </p:blipFill>
        <p:spPr>
          <a:xfrm>
            <a:off x="0" y="0"/>
            <a:ext cx="6191251" cy="6858000"/>
          </a:xfrm>
          <a:prstGeom prst="rect">
            <a:avLst/>
          </a:prstGeom>
        </p:spPr>
      </p:pic>
    </p:spTree>
    <p:extLst>
      <p:ext uri="{BB962C8B-B14F-4D97-AF65-F5344CB8AC3E}">
        <p14:creationId xmlns:p14="http://schemas.microsoft.com/office/powerpoint/2010/main" val="1434700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A86DE-65AD-C473-93CC-3863A8A08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0B6C3E-B608-45C1-32CF-FDC40B63A85F}"/>
              </a:ext>
            </a:extLst>
          </p:cNvPr>
          <p:cNvSpPr>
            <a:spLocks noGrp="1"/>
          </p:cNvSpPr>
          <p:nvPr>
            <p:ph type="title"/>
          </p:nvPr>
        </p:nvSpPr>
        <p:spPr/>
        <p:txBody>
          <a:bodyPr/>
          <a:lstStyle/>
          <a:p>
            <a:r>
              <a:rPr lang="en-US" dirty="0"/>
              <a:t>Staff Communication</a:t>
            </a:r>
          </a:p>
        </p:txBody>
      </p:sp>
      <p:sp>
        <p:nvSpPr>
          <p:cNvPr id="3" name="Content Placeholder 2">
            <a:extLst>
              <a:ext uri="{FF2B5EF4-FFF2-40B4-BE49-F238E27FC236}">
                <a16:creationId xmlns:a16="http://schemas.microsoft.com/office/drawing/2014/main" id="{0B62599A-903A-DF27-5F0D-5DEC1AF3626D}"/>
              </a:ext>
            </a:extLst>
          </p:cNvPr>
          <p:cNvSpPr>
            <a:spLocks noGrp="1"/>
          </p:cNvSpPr>
          <p:nvPr>
            <p:ph idx="1"/>
          </p:nvPr>
        </p:nvSpPr>
        <p:spPr>
          <a:xfrm>
            <a:off x="838200" y="1825625"/>
            <a:ext cx="10515600" cy="4435216"/>
          </a:xfrm>
        </p:spPr>
        <p:txBody>
          <a:bodyPr/>
          <a:lstStyle/>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Athletic Directors are the primary point of contact</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Exceptions:</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Volunteers – </a:t>
            </a:r>
            <a:r>
              <a:rPr lang="en-US" sz="1600" dirty="0">
                <a:ea typeface="Times New Roman" panose="02020603050405020304" pitchFamily="18" charset="0"/>
                <a:cs typeface="Times New Roman" panose="02020603050405020304" pitchFamily="18" charset="0"/>
                <a:hlinkClick r:id="rId2"/>
              </a:rPr>
              <a:t>volunteer@specialolympicswisconsin.org</a:t>
            </a:r>
            <a:r>
              <a:rPr lang="en-US" sz="1600" dirty="0">
                <a:ea typeface="Times New Roman" panose="02020603050405020304" pitchFamily="18" charset="0"/>
                <a:cs typeface="Times New Roman" panose="02020603050405020304" pitchFamily="18" charset="0"/>
              </a:rPr>
              <a:t> </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Financial – </a:t>
            </a:r>
            <a:r>
              <a:rPr lang="en-US" sz="1600" dirty="0">
                <a:ea typeface="Times New Roman" panose="02020603050405020304" pitchFamily="18" charset="0"/>
                <a:cs typeface="Times New Roman" panose="02020603050405020304" pitchFamily="18" charset="0"/>
                <a:hlinkClick r:id="rId3"/>
              </a:rPr>
              <a:t>accountspayable@specialolympicswisconsin.org</a:t>
            </a:r>
            <a:endParaRPr lang="en-US" sz="1600" dirty="0">
              <a:ea typeface="Times New Roman" panose="02020603050405020304" pitchFamily="18" charset="0"/>
              <a:cs typeface="Times New Roman" panose="02020603050405020304" pitchFamily="18" charset="0"/>
            </a:endParaRP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Severe Suspensions – Sr Director of Field Services</a:t>
            </a:r>
          </a:p>
          <a:p>
            <a:pPr marL="57150" indent="-285750">
              <a:lnSpc>
                <a:spcPct val="107000"/>
              </a:lnSpc>
              <a:spcBef>
                <a:spcPts val="800"/>
              </a:spcBef>
              <a:spcAft>
                <a:spcPts val="400"/>
              </a:spcAft>
            </a:pPr>
            <a:r>
              <a:rPr lang="en-US" sz="2000" dirty="0">
                <a:ea typeface="Times New Roman" panose="02020603050405020304" pitchFamily="18" charset="0"/>
                <a:cs typeface="Times New Roman" panose="02020603050405020304" pitchFamily="18" charset="0"/>
              </a:rPr>
              <a:t>SOWI Staff Communication Expectations</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Creation of SOWI Local Program White Pages</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Respond within 2 business days</a:t>
            </a:r>
          </a:p>
          <a:p>
            <a:pPr marL="971550" lvl="2" indent="-285750">
              <a:lnSpc>
                <a:spcPct val="107000"/>
              </a:lnSpc>
              <a:spcBef>
                <a:spcPts val="800"/>
              </a:spcBef>
              <a:spcAft>
                <a:spcPts val="400"/>
              </a:spcAft>
            </a:pPr>
            <a:r>
              <a:rPr lang="en-US" sz="1200" dirty="0">
                <a:ea typeface="Times New Roman" panose="02020603050405020304" pitchFamily="18" charset="0"/>
                <a:cs typeface="Times New Roman" panose="02020603050405020304" pitchFamily="18" charset="0"/>
              </a:rPr>
              <a:t>Utilization of Out of Offices</a:t>
            </a:r>
          </a:p>
          <a:p>
            <a:pPr marL="971550" lvl="2" indent="-285750">
              <a:lnSpc>
                <a:spcPct val="107000"/>
              </a:lnSpc>
              <a:spcBef>
                <a:spcPts val="800"/>
              </a:spcBef>
              <a:spcAft>
                <a:spcPts val="400"/>
              </a:spcAft>
            </a:pPr>
            <a:r>
              <a:rPr lang="en-US" sz="1200" dirty="0">
                <a:ea typeface="Times New Roman" panose="02020603050405020304" pitchFamily="18" charset="0"/>
                <a:cs typeface="Times New Roman" panose="02020603050405020304" pitchFamily="18" charset="0"/>
              </a:rPr>
              <a:t>Follow up date if can’t answer within 2 business days</a:t>
            </a:r>
          </a:p>
          <a:p>
            <a:pPr marL="514350" lvl="1" indent="-285750">
              <a:lnSpc>
                <a:spcPct val="107000"/>
              </a:lnSpc>
              <a:spcBef>
                <a:spcPts val="800"/>
              </a:spcBef>
              <a:spcAft>
                <a:spcPts val="400"/>
              </a:spcAft>
            </a:pPr>
            <a:r>
              <a:rPr lang="en-US" sz="1600" dirty="0">
                <a:ea typeface="Times New Roman" panose="02020603050405020304" pitchFamily="18" charset="0"/>
                <a:cs typeface="Times New Roman" panose="02020603050405020304" pitchFamily="18" charset="0"/>
              </a:rPr>
              <a:t>Reply by add the SOWI contact rather than forwarding the email </a:t>
            </a:r>
          </a:p>
        </p:txBody>
      </p:sp>
    </p:spTree>
    <p:extLst>
      <p:ext uri="{BB962C8B-B14F-4D97-AF65-F5344CB8AC3E}">
        <p14:creationId xmlns:p14="http://schemas.microsoft.com/office/powerpoint/2010/main" val="3016438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Special Olympics Wisconsin</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New Athlete Paperwork 2026</a:t>
            </a:r>
            <a:endParaRPr lang="en-US" sz="2600" dirty="0"/>
          </a:p>
        </p:txBody>
      </p:sp>
    </p:spTree>
    <p:extLst>
      <p:ext uri="{BB962C8B-B14F-4D97-AF65-F5344CB8AC3E}">
        <p14:creationId xmlns:p14="http://schemas.microsoft.com/office/powerpoint/2010/main" val="1310648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63EAE-D18F-7405-0B51-ADC8174B4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4CD238-CACB-05ED-95F0-9B4BD3FA81EF}"/>
              </a:ext>
            </a:extLst>
          </p:cNvPr>
          <p:cNvSpPr>
            <a:spLocks noGrp="1"/>
          </p:cNvSpPr>
          <p:nvPr>
            <p:ph type="title"/>
          </p:nvPr>
        </p:nvSpPr>
        <p:spPr/>
        <p:txBody>
          <a:bodyPr/>
          <a:lstStyle/>
          <a:p>
            <a:r>
              <a:rPr lang="en-US" dirty="0"/>
              <a:t>Who?</a:t>
            </a:r>
          </a:p>
        </p:txBody>
      </p:sp>
      <p:sp>
        <p:nvSpPr>
          <p:cNvPr id="6" name="TextBox 5">
            <a:extLst>
              <a:ext uri="{FF2B5EF4-FFF2-40B4-BE49-F238E27FC236}">
                <a16:creationId xmlns:a16="http://schemas.microsoft.com/office/drawing/2014/main" id="{7ED5A931-9D47-1666-904F-5BDAFE6D1E5B}"/>
              </a:ext>
            </a:extLst>
          </p:cNvPr>
          <p:cNvSpPr txBox="1"/>
          <p:nvPr/>
        </p:nvSpPr>
        <p:spPr>
          <a:xfrm>
            <a:off x="761238" y="1822984"/>
            <a:ext cx="8538210" cy="2985433"/>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latin typeface="Ubuntu" panose="020B0504030602030204" pitchFamily="34" charset="0"/>
              </a:rPr>
              <a:t>Special Olympics, WI is required to implement new athlete paperwork created by SOI as of January 1</a:t>
            </a:r>
            <a:r>
              <a:rPr lang="en-US" sz="2400" baseline="30000" dirty="0">
                <a:latin typeface="Ubuntu" panose="020B0504030602030204" pitchFamily="34" charset="0"/>
              </a:rPr>
              <a:t>st</a:t>
            </a:r>
            <a:r>
              <a:rPr lang="en-US" sz="2400" dirty="0">
                <a:latin typeface="Ubuntu" panose="020B0504030602030204" pitchFamily="34" charset="0"/>
              </a:rPr>
              <a:t>, 2026.</a:t>
            </a:r>
            <a:endParaRPr lang="en-US" sz="2400" dirty="0">
              <a:solidFill>
                <a:srgbClr val="222421"/>
              </a:solidFill>
              <a:latin typeface="Ubuntu" panose="020B0504030602030204" pitchFamily="34" charset="0"/>
            </a:endParaRPr>
          </a:p>
          <a:p>
            <a:pPr marL="342900" indent="-342900">
              <a:spcBef>
                <a:spcPts val="1200"/>
              </a:spcBef>
              <a:buFont typeface="Arial" panose="020B0604020202020204" pitchFamily="34" charset="0"/>
              <a:buChar char="•"/>
            </a:pPr>
            <a:r>
              <a:rPr lang="en-US" sz="2400" dirty="0">
                <a:solidFill>
                  <a:srgbClr val="222421"/>
                </a:solidFill>
                <a:latin typeface="Ubuntu" panose="020B0504030602030204" pitchFamily="34" charset="0"/>
              </a:rPr>
              <a:t>The new athlete paperwork policy affects new athletes and athletes who need to renew their paperwork.</a:t>
            </a:r>
          </a:p>
          <a:p>
            <a:pPr marL="342900" indent="-342900">
              <a:spcBef>
                <a:spcPts val="1200"/>
              </a:spcBef>
              <a:buFont typeface="Arial" panose="020B0604020202020204" pitchFamily="34" charset="0"/>
              <a:buChar char="•"/>
            </a:pPr>
            <a:r>
              <a:rPr lang="en-US" sz="2400" dirty="0">
                <a:latin typeface="Ubuntu" panose="020B0504030602030204" pitchFamily="34" charset="0"/>
              </a:rPr>
              <a:t>Current athletes with a valid medical on file do not need to complete the new paperwork until it is time for them to renew.</a:t>
            </a:r>
          </a:p>
        </p:txBody>
      </p:sp>
    </p:spTree>
    <p:extLst>
      <p:ext uri="{BB962C8B-B14F-4D97-AF65-F5344CB8AC3E}">
        <p14:creationId xmlns:p14="http://schemas.microsoft.com/office/powerpoint/2010/main" val="1888869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B95ED-0A14-2076-8D55-38EED3FC51B3}"/>
              </a:ext>
            </a:extLst>
          </p:cNvPr>
          <p:cNvSpPr>
            <a:spLocks noGrp="1"/>
          </p:cNvSpPr>
          <p:nvPr>
            <p:ph type="title"/>
          </p:nvPr>
        </p:nvSpPr>
        <p:spPr/>
        <p:txBody>
          <a:bodyPr/>
          <a:lstStyle/>
          <a:p>
            <a:r>
              <a:rPr lang="en-US" dirty="0"/>
              <a:t>What?</a:t>
            </a:r>
          </a:p>
        </p:txBody>
      </p:sp>
      <p:sp>
        <p:nvSpPr>
          <p:cNvPr id="6" name="TextBox 5">
            <a:extLst>
              <a:ext uri="{FF2B5EF4-FFF2-40B4-BE49-F238E27FC236}">
                <a16:creationId xmlns:a16="http://schemas.microsoft.com/office/drawing/2014/main" id="{B92A66E8-CAFF-AE34-5097-108E37ACEF44}"/>
              </a:ext>
            </a:extLst>
          </p:cNvPr>
          <p:cNvSpPr txBox="1"/>
          <p:nvPr/>
        </p:nvSpPr>
        <p:spPr>
          <a:xfrm>
            <a:off x="724662" y="1804696"/>
            <a:ext cx="8190738" cy="317009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solidFill>
                  <a:srgbClr val="222421"/>
                </a:solidFill>
                <a:latin typeface="Ubuntu" panose="020B0504030602030204" pitchFamily="34" charset="0"/>
              </a:rPr>
              <a:t>The new athlete paperwork consists of:</a:t>
            </a:r>
          </a:p>
          <a:p>
            <a:pPr marL="638175" lvl="3" indent="-342900">
              <a:spcBef>
                <a:spcPts val="1200"/>
              </a:spcBef>
              <a:buFont typeface="Arial" panose="020B0604020202020204" pitchFamily="34" charset="0"/>
              <a:buChar char="•"/>
            </a:pPr>
            <a:r>
              <a:rPr lang="en-US" sz="2000" dirty="0">
                <a:solidFill>
                  <a:srgbClr val="222421"/>
                </a:solidFill>
                <a:latin typeface="Ubuntu" panose="020B0504030602030204" pitchFamily="34" charset="0"/>
              </a:rPr>
              <a:t>The Athlete Registration Form ….and that’s it!  No more Athlete Release, Health History, Physical Exam, or Communicable Disease Waivers.  </a:t>
            </a:r>
          </a:p>
          <a:p>
            <a:pPr marL="342900" indent="-342900">
              <a:spcBef>
                <a:spcPts val="1200"/>
              </a:spcBef>
              <a:buFont typeface="Arial" panose="020B0604020202020204" pitchFamily="34" charset="0"/>
              <a:buChar char="•"/>
            </a:pPr>
            <a:r>
              <a:rPr lang="en-US" sz="2400" dirty="0">
                <a:latin typeface="Ubuntu" panose="020B0504030602030204" pitchFamily="34" charset="0"/>
              </a:rPr>
              <a:t>SOWI and its affiliated local programs will not be allowed to require a medical form to be completed in order for an athlete to participate in practices, district, regional and State competitions.</a:t>
            </a:r>
          </a:p>
        </p:txBody>
      </p:sp>
    </p:spTree>
    <p:extLst>
      <p:ext uri="{BB962C8B-B14F-4D97-AF65-F5344CB8AC3E}">
        <p14:creationId xmlns:p14="http://schemas.microsoft.com/office/powerpoint/2010/main" val="4270553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28B2-239A-D1A6-46E1-B5807A715A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8E1958-C9AC-0B4F-53D5-EA159AC6D15D}"/>
              </a:ext>
            </a:extLst>
          </p:cNvPr>
          <p:cNvSpPr>
            <a:spLocks noGrp="1"/>
          </p:cNvSpPr>
          <p:nvPr>
            <p:ph type="title"/>
          </p:nvPr>
        </p:nvSpPr>
        <p:spPr/>
        <p:txBody>
          <a:bodyPr/>
          <a:lstStyle/>
          <a:p>
            <a:r>
              <a:rPr lang="en-US" dirty="0"/>
              <a:t>When?</a:t>
            </a:r>
          </a:p>
        </p:txBody>
      </p:sp>
      <p:sp>
        <p:nvSpPr>
          <p:cNvPr id="6" name="TextBox 5">
            <a:extLst>
              <a:ext uri="{FF2B5EF4-FFF2-40B4-BE49-F238E27FC236}">
                <a16:creationId xmlns:a16="http://schemas.microsoft.com/office/drawing/2014/main" id="{5B9B228C-D57F-D026-988F-3BD22B1F264C}"/>
              </a:ext>
            </a:extLst>
          </p:cNvPr>
          <p:cNvSpPr txBox="1"/>
          <p:nvPr/>
        </p:nvSpPr>
        <p:spPr>
          <a:xfrm>
            <a:off x="624078" y="2161312"/>
            <a:ext cx="10729722" cy="2800767"/>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latin typeface="Ubuntu" panose="020B0504030602030204" pitchFamily="34" charset="0"/>
              </a:rPr>
              <a:t>Beginning January 1</a:t>
            </a:r>
            <a:r>
              <a:rPr lang="en-US" sz="2400" baseline="30000" dirty="0">
                <a:latin typeface="Ubuntu" panose="020B0504030602030204" pitchFamily="34" charset="0"/>
              </a:rPr>
              <a:t>st</a:t>
            </a:r>
            <a:r>
              <a:rPr lang="en-US" sz="2400" dirty="0">
                <a:latin typeface="Ubuntu" panose="020B0504030602030204" pitchFamily="34" charset="0"/>
              </a:rPr>
              <a:t>, 2026</a:t>
            </a:r>
          </a:p>
          <a:p>
            <a:pPr marL="342900" indent="-342900">
              <a:spcBef>
                <a:spcPts val="1200"/>
              </a:spcBef>
              <a:buFont typeface="Arial" panose="020B0604020202020204" pitchFamily="34" charset="0"/>
              <a:buChar char="•"/>
            </a:pPr>
            <a:r>
              <a:rPr lang="en-US" sz="2400" dirty="0">
                <a:latin typeface="Ubuntu" panose="020B0504030602030204" pitchFamily="34" charset="0"/>
              </a:rPr>
              <a:t>Any previously used forms will not be accepted.</a:t>
            </a:r>
          </a:p>
          <a:p>
            <a:pPr marL="342900" indent="-342900">
              <a:spcBef>
                <a:spcPts val="1200"/>
              </a:spcBef>
              <a:buFont typeface="Arial" panose="020B0604020202020204" pitchFamily="34" charset="0"/>
              <a:buChar char="•"/>
            </a:pPr>
            <a:r>
              <a:rPr lang="en-US" sz="2400" dirty="0">
                <a:latin typeface="Ubuntu" panose="020B0504030602030204" pitchFamily="34" charset="0"/>
              </a:rPr>
              <a:t>“Medical” deadlines will still be enforced.</a:t>
            </a:r>
          </a:p>
          <a:p>
            <a:pPr marL="800100" lvl="1" indent="-342900">
              <a:spcBef>
                <a:spcPts val="1200"/>
              </a:spcBef>
              <a:buFont typeface="Arial" panose="020B0604020202020204" pitchFamily="34" charset="0"/>
              <a:buChar char="•"/>
            </a:pPr>
            <a:r>
              <a:rPr lang="en-US" sz="2000" dirty="0">
                <a:latin typeface="Ubuntu" panose="020B0504030602030204" pitchFamily="34" charset="0"/>
              </a:rPr>
              <a:t>The waiver section now includes information on </a:t>
            </a:r>
            <a:r>
              <a:rPr lang="en-US" sz="2000" dirty="0" err="1">
                <a:latin typeface="Ubuntu" panose="020B0504030602030204" pitchFamily="34" charset="0"/>
              </a:rPr>
              <a:t>Atlanto</a:t>
            </a:r>
            <a:r>
              <a:rPr lang="en-US" sz="2000" dirty="0">
                <a:latin typeface="Ubuntu" panose="020B0504030602030204" pitchFamily="34" charset="0"/>
              </a:rPr>
              <a:t>-Axial Instability and a Release of Liability/Assumption of Risk/Indemnification.</a:t>
            </a:r>
          </a:p>
          <a:p>
            <a:pPr marL="342900" indent="-342900">
              <a:spcBef>
                <a:spcPts val="1200"/>
              </a:spcBef>
              <a:buFont typeface="Arial" panose="020B0604020202020204" pitchFamily="34" charset="0"/>
              <a:buChar char="•"/>
            </a:pPr>
            <a:endParaRPr lang="en-US" sz="2400" dirty="0">
              <a:latin typeface="Ubuntu" panose="020B0504030602030204" pitchFamily="34" charset="0"/>
            </a:endParaRPr>
          </a:p>
        </p:txBody>
      </p:sp>
    </p:spTree>
    <p:extLst>
      <p:ext uri="{BB962C8B-B14F-4D97-AF65-F5344CB8AC3E}">
        <p14:creationId xmlns:p14="http://schemas.microsoft.com/office/powerpoint/2010/main" val="3917548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18B5A-FF11-A199-AEA3-1D23FEA56F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C371ED-7CB7-D59C-45C6-02F4DC9912A4}"/>
              </a:ext>
            </a:extLst>
          </p:cNvPr>
          <p:cNvSpPr>
            <a:spLocks noGrp="1"/>
          </p:cNvSpPr>
          <p:nvPr>
            <p:ph type="title"/>
          </p:nvPr>
        </p:nvSpPr>
        <p:spPr/>
        <p:txBody>
          <a:bodyPr/>
          <a:lstStyle/>
          <a:p>
            <a:r>
              <a:rPr lang="en-US" dirty="0"/>
              <a:t>Why?</a:t>
            </a:r>
          </a:p>
        </p:txBody>
      </p:sp>
      <p:sp>
        <p:nvSpPr>
          <p:cNvPr id="6" name="TextBox 5">
            <a:extLst>
              <a:ext uri="{FF2B5EF4-FFF2-40B4-BE49-F238E27FC236}">
                <a16:creationId xmlns:a16="http://schemas.microsoft.com/office/drawing/2014/main" id="{B89C3002-939A-ED68-468A-458C621448E3}"/>
              </a:ext>
            </a:extLst>
          </p:cNvPr>
          <p:cNvSpPr txBox="1"/>
          <p:nvPr/>
        </p:nvSpPr>
        <p:spPr>
          <a:xfrm>
            <a:off x="624078" y="1868704"/>
            <a:ext cx="10092690" cy="3508653"/>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latin typeface="Ubuntu" panose="020B0504030602030204" pitchFamily="34" charset="0"/>
              </a:rPr>
              <a:t>Registration process is easier for athletes and families by removing the barrier of getting a physical examination prior to participation.</a:t>
            </a:r>
          </a:p>
          <a:p>
            <a:pPr marL="342900" indent="-342900">
              <a:spcBef>
                <a:spcPts val="1200"/>
              </a:spcBef>
              <a:buFont typeface="Arial" panose="020B0604020202020204" pitchFamily="34" charset="0"/>
              <a:buChar char="•"/>
            </a:pPr>
            <a:r>
              <a:rPr lang="en-US" sz="2400" dirty="0">
                <a:latin typeface="Ubuntu" panose="020B0504030602030204" pitchFamily="34" charset="0"/>
              </a:rPr>
              <a:t>Ensures essential health information is collected.</a:t>
            </a:r>
          </a:p>
          <a:p>
            <a:pPr marL="342900" indent="-342900">
              <a:spcBef>
                <a:spcPts val="1200"/>
              </a:spcBef>
              <a:buFont typeface="Arial" panose="020B0604020202020204" pitchFamily="34" charset="0"/>
              <a:buChar char="•"/>
            </a:pPr>
            <a:r>
              <a:rPr lang="en-US" sz="2400" dirty="0">
                <a:latin typeface="Ubuntu" panose="020B0504030602030204" pitchFamily="34" charset="0"/>
              </a:rPr>
              <a:t>The previous Athlete Medical Form has been determined by SOI as complex and challenging for some athletes and families to complete.</a:t>
            </a:r>
          </a:p>
          <a:p>
            <a:pPr marL="342900" indent="-342900">
              <a:spcBef>
                <a:spcPts val="1200"/>
              </a:spcBef>
              <a:buFont typeface="Arial" panose="020B0604020202020204" pitchFamily="34" charset="0"/>
              <a:buChar char="•"/>
            </a:pPr>
            <a:r>
              <a:rPr lang="en-US" sz="2400" dirty="0">
                <a:latin typeface="Ubuntu" panose="020B0504030602030204" pitchFamily="34" charset="0"/>
              </a:rPr>
              <a:t>The information collected on the new Athlete Registration Form has been determined by SOI as the minimum essential information needed by coaches.</a:t>
            </a:r>
          </a:p>
        </p:txBody>
      </p:sp>
    </p:spTree>
    <p:extLst>
      <p:ext uri="{BB962C8B-B14F-4D97-AF65-F5344CB8AC3E}">
        <p14:creationId xmlns:p14="http://schemas.microsoft.com/office/powerpoint/2010/main" val="537743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D7EC-8930-4AC6-1EE8-06BE94A122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40A95D-5BCF-50AB-AB11-3CF8730D124B}"/>
              </a:ext>
            </a:extLst>
          </p:cNvPr>
          <p:cNvSpPr>
            <a:spLocks noGrp="1"/>
          </p:cNvSpPr>
          <p:nvPr>
            <p:ph type="title"/>
          </p:nvPr>
        </p:nvSpPr>
        <p:spPr/>
        <p:txBody>
          <a:bodyPr/>
          <a:lstStyle/>
          <a:p>
            <a:r>
              <a:rPr lang="en-US" dirty="0"/>
              <a:t>How?</a:t>
            </a:r>
          </a:p>
        </p:txBody>
      </p:sp>
      <p:sp>
        <p:nvSpPr>
          <p:cNvPr id="6" name="TextBox 5">
            <a:extLst>
              <a:ext uri="{FF2B5EF4-FFF2-40B4-BE49-F238E27FC236}">
                <a16:creationId xmlns:a16="http://schemas.microsoft.com/office/drawing/2014/main" id="{1A33341B-91CB-8D73-A4AA-809A4C05201C}"/>
              </a:ext>
            </a:extLst>
          </p:cNvPr>
          <p:cNvSpPr txBox="1"/>
          <p:nvPr/>
        </p:nvSpPr>
        <p:spPr>
          <a:xfrm>
            <a:off x="731139" y="1832128"/>
            <a:ext cx="8476869" cy="172354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latin typeface="Ubuntu" panose="020B0504030602030204" pitchFamily="34" charset="0"/>
              </a:rPr>
              <a:t>Forms still need to be sent to the Madison Headquarters office via mail or email.</a:t>
            </a:r>
          </a:p>
          <a:p>
            <a:pPr marL="342900" indent="-342900">
              <a:spcBef>
                <a:spcPts val="1200"/>
              </a:spcBef>
              <a:buFont typeface="Arial" panose="020B0604020202020204" pitchFamily="34" charset="0"/>
              <a:buChar char="•"/>
            </a:pPr>
            <a:r>
              <a:rPr lang="en-US" sz="2400" dirty="0">
                <a:latin typeface="Ubuntu" panose="020B0504030602030204" pitchFamily="34" charset="0"/>
              </a:rPr>
              <a:t>The new Registration Forms will be valid for </a:t>
            </a:r>
            <a:r>
              <a:rPr lang="en-US" sz="2400" u="sng" dirty="0">
                <a:latin typeface="Ubuntu" panose="020B0504030602030204" pitchFamily="34" charset="0"/>
              </a:rPr>
              <a:t>1 year </a:t>
            </a:r>
            <a:r>
              <a:rPr lang="en-US" sz="2400" dirty="0">
                <a:latin typeface="Ubuntu" panose="020B0504030602030204" pitchFamily="34" charset="0"/>
              </a:rPr>
              <a:t>from the date they are signed, not submitted.</a:t>
            </a:r>
          </a:p>
        </p:txBody>
      </p:sp>
    </p:spTree>
    <p:extLst>
      <p:ext uri="{BB962C8B-B14F-4D97-AF65-F5344CB8AC3E}">
        <p14:creationId xmlns:p14="http://schemas.microsoft.com/office/powerpoint/2010/main" val="1214995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C15C-16E1-07C4-77FC-937B9E9249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D810-4A04-D852-BDEF-EC993141D514}"/>
              </a:ext>
            </a:extLst>
          </p:cNvPr>
          <p:cNvSpPr>
            <a:spLocks noGrp="1"/>
          </p:cNvSpPr>
          <p:nvPr>
            <p:ph type="title"/>
          </p:nvPr>
        </p:nvSpPr>
        <p:spPr/>
        <p:txBody>
          <a:bodyPr/>
          <a:lstStyle/>
          <a:p>
            <a:r>
              <a:rPr lang="en-US" dirty="0"/>
              <a:t>The “But”</a:t>
            </a:r>
          </a:p>
        </p:txBody>
      </p:sp>
      <p:sp>
        <p:nvSpPr>
          <p:cNvPr id="6" name="TextBox 5">
            <a:extLst>
              <a:ext uri="{FF2B5EF4-FFF2-40B4-BE49-F238E27FC236}">
                <a16:creationId xmlns:a16="http://schemas.microsoft.com/office/drawing/2014/main" id="{2F71B1DE-B46D-41AE-4148-5ECE2099E8DD}"/>
              </a:ext>
            </a:extLst>
          </p:cNvPr>
          <p:cNvSpPr txBox="1"/>
          <p:nvPr/>
        </p:nvSpPr>
        <p:spPr>
          <a:xfrm>
            <a:off x="749427" y="2015008"/>
            <a:ext cx="8988933" cy="3139321"/>
          </a:xfrm>
          <a:prstGeom prst="rect">
            <a:avLst/>
          </a:prstGeom>
          <a:noFill/>
        </p:spPr>
        <p:txBody>
          <a:bodyPr wrap="square">
            <a:spAutoFit/>
          </a:bodyPr>
          <a:lstStyle/>
          <a:p>
            <a:pPr marL="342900" indent="-342900">
              <a:spcBef>
                <a:spcPts val="1200"/>
              </a:spcBef>
              <a:buFont typeface="Arial" panose="020B0604020202020204" pitchFamily="34" charset="0"/>
              <a:buChar char="•"/>
            </a:pPr>
            <a:r>
              <a:rPr lang="en-US" sz="2400" dirty="0">
                <a:latin typeface="Ubuntu" panose="020B0504030602030204" pitchFamily="34" charset="0"/>
              </a:rPr>
              <a:t>There is a new medical form that will be used in the following circumstances:</a:t>
            </a:r>
          </a:p>
          <a:p>
            <a:pPr marL="800100" lvl="1" indent="-342900">
              <a:spcBef>
                <a:spcPts val="1200"/>
              </a:spcBef>
              <a:buFont typeface="Arial" panose="020B0604020202020204" pitchFamily="34" charset="0"/>
              <a:buChar char="•"/>
            </a:pPr>
            <a:r>
              <a:rPr lang="en-US" sz="2400" dirty="0">
                <a:latin typeface="Ubuntu" panose="020B0504030602030204" pitchFamily="34" charset="0"/>
              </a:rPr>
              <a:t> Athletes participating in USA, Regional and World Games.  </a:t>
            </a:r>
          </a:p>
          <a:p>
            <a:pPr marL="800100" lvl="1" indent="-342900">
              <a:spcBef>
                <a:spcPts val="1200"/>
              </a:spcBef>
              <a:buFont typeface="Arial" panose="020B0604020202020204" pitchFamily="34" charset="0"/>
              <a:buChar char="•"/>
            </a:pPr>
            <a:r>
              <a:rPr lang="en-US" sz="2400" dirty="0" err="1">
                <a:latin typeface="Ubuntu" panose="020B0504030602030204" pitchFamily="34" charset="0"/>
              </a:rPr>
              <a:t>MedFest</a:t>
            </a:r>
            <a:r>
              <a:rPr lang="en-US" sz="2400" dirty="0">
                <a:latin typeface="Ubuntu" panose="020B0504030602030204" pitchFamily="34" charset="0"/>
              </a:rPr>
              <a:t> screenings - SOWI encourages all athletes to have a yearly examination.</a:t>
            </a:r>
          </a:p>
          <a:p>
            <a:pPr marL="800100" lvl="1" indent="-342900">
              <a:spcBef>
                <a:spcPts val="1200"/>
              </a:spcBef>
              <a:buFont typeface="Arial" panose="020B0604020202020204" pitchFamily="34" charset="0"/>
              <a:buChar char="•"/>
            </a:pPr>
            <a:r>
              <a:rPr lang="en-US" sz="2400" dirty="0">
                <a:latin typeface="Ubuntu" panose="020B0504030602030204" pitchFamily="34" charset="0"/>
              </a:rPr>
              <a:t>Current athletes with a medical restriction will need the new medical or dr. release to lift their restriction.</a:t>
            </a:r>
          </a:p>
        </p:txBody>
      </p:sp>
    </p:spTree>
    <p:extLst>
      <p:ext uri="{BB962C8B-B14F-4D97-AF65-F5344CB8AC3E}">
        <p14:creationId xmlns:p14="http://schemas.microsoft.com/office/powerpoint/2010/main" val="1623850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355D8-CCBE-D57A-3327-B306CC6FA4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E95681-0839-4360-9321-798C3575289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2820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4197-398D-A416-12E3-888688D1577C}"/>
              </a:ext>
            </a:extLst>
          </p:cNvPr>
          <p:cNvSpPr>
            <a:spLocks noGrp="1"/>
          </p:cNvSpPr>
          <p:nvPr>
            <p:ph type="ctrTitle"/>
          </p:nvPr>
        </p:nvSpPr>
        <p:spPr/>
        <p:txBody>
          <a:bodyPr/>
          <a:lstStyle/>
          <a:p>
            <a:r>
              <a:rPr lang="en-US" dirty="0"/>
              <a:t>Coaches Training Updates</a:t>
            </a:r>
          </a:p>
        </p:txBody>
      </p:sp>
      <p:sp>
        <p:nvSpPr>
          <p:cNvPr id="3" name="Subtitle 2">
            <a:extLst>
              <a:ext uri="{FF2B5EF4-FFF2-40B4-BE49-F238E27FC236}">
                <a16:creationId xmlns:a16="http://schemas.microsoft.com/office/drawing/2014/main" id="{7459FD2E-AD5D-2895-066A-75C43C598C3F}"/>
              </a:ext>
            </a:extLst>
          </p:cNvPr>
          <p:cNvSpPr>
            <a:spLocks noGrp="1"/>
          </p:cNvSpPr>
          <p:nvPr>
            <p:ph type="subTitle" idx="1"/>
          </p:nvPr>
        </p:nvSpPr>
        <p:spPr/>
        <p:txBody>
          <a:bodyPr/>
          <a:lstStyle/>
          <a:p>
            <a:r>
              <a:rPr lang="en-US" dirty="0"/>
              <a:t>New Process &amp; Levels Breakdown</a:t>
            </a:r>
          </a:p>
        </p:txBody>
      </p:sp>
    </p:spTree>
    <p:extLst>
      <p:ext uri="{BB962C8B-B14F-4D97-AF65-F5344CB8AC3E}">
        <p14:creationId xmlns:p14="http://schemas.microsoft.com/office/powerpoint/2010/main" val="18081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5D30-23B0-2A7B-AC0A-39E4D5DE0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19F57A-E506-147F-DEB1-7CB45391C1B7}"/>
              </a:ext>
            </a:extLst>
          </p:cNvPr>
          <p:cNvSpPr>
            <a:spLocks noGrp="1"/>
          </p:cNvSpPr>
          <p:nvPr>
            <p:ph type="title"/>
          </p:nvPr>
        </p:nvSpPr>
        <p:spPr/>
        <p:txBody>
          <a:bodyPr/>
          <a:lstStyle/>
          <a:p>
            <a:r>
              <a:rPr lang="en-US" dirty="0"/>
              <a:t>Video Message</a:t>
            </a:r>
          </a:p>
        </p:txBody>
      </p:sp>
      <p:sp>
        <p:nvSpPr>
          <p:cNvPr id="3" name="Content Placeholder 2">
            <a:extLst>
              <a:ext uri="{FF2B5EF4-FFF2-40B4-BE49-F238E27FC236}">
                <a16:creationId xmlns:a16="http://schemas.microsoft.com/office/drawing/2014/main" id="{0F3875CC-0D75-865D-A25A-71DE965C92E4}"/>
              </a:ext>
            </a:extLst>
          </p:cNvPr>
          <p:cNvSpPr>
            <a:spLocks noGrp="1"/>
          </p:cNvSpPr>
          <p:nvPr>
            <p:ph idx="1"/>
          </p:nvPr>
        </p:nvSpPr>
        <p:spPr/>
        <p:txBody>
          <a:bodyPr/>
          <a:lstStyle/>
          <a:p>
            <a:pPr marL="0" indent="0">
              <a:buNone/>
            </a:pPr>
            <a:r>
              <a:rPr lang="en-US"/>
              <a:t>Tim Shriver</a:t>
            </a:r>
            <a:endParaRPr lang="en-US" dirty="0"/>
          </a:p>
        </p:txBody>
      </p:sp>
    </p:spTree>
    <p:extLst>
      <p:ext uri="{BB962C8B-B14F-4D97-AF65-F5344CB8AC3E}">
        <p14:creationId xmlns:p14="http://schemas.microsoft.com/office/powerpoint/2010/main" val="300163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E600-D791-BAF0-817B-601AC311D66E}"/>
              </a:ext>
            </a:extLst>
          </p:cNvPr>
          <p:cNvSpPr>
            <a:spLocks noGrp="1"/>
          </p:cNvSpPr>
          <p:nvPr>
            <p:ph type="title"/>
          </p:nvPr>
        </p:nvSpPr>
        <p:spPr>
          <a:xfrm>
            <a:off x="838200" y="173101"/>
            <a:ext cx="10515600" cy="1325563"/>
          </a:xfrm>
        </p:spPr>
        <p:txBody>
          <a:bodyPr/>
          <a:lstStyle/>
          <a:p>
            <a:pPr algn="ctr"/>
            <a:r>
              <a:rPr lang="en-US" dirty="0"/>
              <a:t>Why the change?</a:t>
            </a:r>
          </a:p>
        </p:txBody>
      </p:sp>
      <p:sp>
        <p:nvSpPr>
          <p:cNvPr id="3" name="Content Placeholder 2">
            <a:extLst>
              <a:ext uri="{FF2B5EF4-FFF2-40B4-BE49-F238E27FC236}">
                <a16:creationId xmlns:a16="http://schemas.microsoft.com/office/drawing/2014/main" id="{2B9B3AF6-3117-48E5-2F93-E777ED3C6525}"/>
              </a:ext>
            </a:extLst>
          </p:cNvPr>
          <p:cNvSpPr>
            <a:spLocks noGrp="1"/>
          </p:cNvSpPr>
          <p:nvPr>
            <p:ph idx="1"/>
          </p:nvPr>
        </p:nvSpPr>
        <p:spPr>
          <a:xfrm>
            <a:off x="484632" y="1389888"/>
            <a:ext cx="10972800" cy="4389119"/>
          </a:xfrm>
        </p:spPr>
        <p:txBody>
          <a:bodyPr/>
          <a:lstStyle/>
          <a:p>
            <a:r>
              <a:rPr lang="en-US" dirty="0"/>
              <a:t>Current process is very vague in training sport specific information for our coaches. It is doing them &amp; our athletes a disservice by not training them appropriately.</a:t>
            </a:r>
          </a:p>
          <a:p>
            <a:r>
              <a:rPr lang="en-US" dirty="0"/>
              <a:t>Want to give our coaches the opportunity to continue learning and progressing in their coaching journey.</a:t>
            </a:r>
          </a:p>
          <a:p>
            <a:r>
              <a:rPr lang="en-US" dirty="0"/>
              <a:t>More aligned with SONA’s level system, allowing a smoother process for coaches to coach at National or World Game opportunities.</a:t>
            </a:r>
          </a:p>
        </p:txBody>
      </p:sp>
    </p:spTree>
    <p:extLst>
      <p:ext uri="{BB962C8B-B14F-4D97-AF65-F5344CB8AC3E}">
        <p14:creationId xmlns:p14="http://schemas.microsoft.com/office/powerpoint/2010/main" val="145366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2676-8AEA-3F97-BA7C-082DED8FBBBA}"/>
              </a:ext>
            </a:extLst>
          </p:cNvPr>
          <p:cNvSpPr>
            <a:spLocks noGrp="1"/>
          </p:cNvSpPr>
          <p:nvPr>
            <p:ph type="title"/>
          </p:nvPr>
        </p:nvSpPr>
        <p:spPr>
          <a:xfrm>
            <a:off x="765048" y="127381"/>
            <a:ext cx="10515600" cy="1325563"/>
          </a:xfrm>
        </p:spPr>
        <p:txBody>
          <a:bodyPr/>
          <a:lstStyle/>
          <a:p>
            <a:r>
              <a:rPr lang="en-US" dirty="0"/>
              <a:t>Concerns we Addressed</a:t>
            </a:r>
          </a:p>
        </p:txBody>
      </p:sp>
      <p:sp>
        <p:nvSpPr>
          <p:cNvPr id="3" name="Content Placeholder 2">
            <a:extLst>
              <a:ext uri="{FF2B5EF4-FFF2-40B4-BE49-F238E27FC236}">
                <a16:creationId xmlns:a16="http://schemas.microsoft.com/office/drawing/2014/main" id="{46B4D9DB-E1B0-EACB-349B-EDCA14FBC137}"/>
              </a:ext>
            </a:extLst>
          </p:cNvPr>
          <p:cNvSpPr>
            <a:spLocks noGrp="1"/>
          </p:cNvSpPr>
          <p:nvPr>
            <p:ph idx="1"/>
          </p:nvPr>
        </p:nvSpPr>
        <p:spPr>
          <a:xfrm>
            <a:off x="594360" y="1197864"/>
            <a:ext cx="10442448" cy="4882896"/>
          </a:xfrm>
        </p:spPr>
        <p:txBody>
          <a:bodyPr>
            <a:normAutofit fontScale="92500"/>
          </a:bodyPr>
          <a:lstStyle/>
          <a:p>
            <a:r>
              <a:rPr lang="en-US" sz="2400" dirty="0"/>
              <a:t>Having all trainings/needs in one place:</a:t>
            </a:r>
          </a:p>
          <a:p>
            <a:pPr lvl="1"/>
            <a:r>
              <a:rPr lang="en-US" sz="1800" dirty="0"/>
              <a:t>All trainings and qualifications needed to coach at SOWI events will be uploaded to </a:t>
            </a:r>
            <a:r>
              <a:rPr lang="en-US" sz="1800" dirty="0" err="1"/>
              <a:t>Voluntaro</a:t>
            </a:r>
            <a:r>
              <a:rPr lang="en-US" sz="1800" dirty="0"/>
              <a:t>. Making it easy for coaches to track what they need &amp; what their expiration dates are.</a:t>
            </a:r>
          </a:p>
          <a:p>
            <a:pPr lvl="1"/>
            <a:r>
              <a:rPr lang="en-US" sz="1800" dirty="0">
                <a:solidFill>
                  <a:srgbClr val="FF0000"/>
                </a:solidFill>
              </a:rPr>
              <a:t>There will be some courses in the SONA portal, but these are NOT required to coach at SOWI events</a:t>
            </a:r>
          </a:p>
          <a:p>
            <a:r>
              <a:rPr lang="en-US" sz="2400" dirty="0"/>
              <a:t>Time Commitment</a:t>
            </a:r>
          </a:p>
          <a:p>
            <a:pPr lvl="1"/>
            <a:r>
              <a:rPr lang="en-US" sz="1800" dirty="0"/>
              <a:t>The aim of all the trainings is to have them shorter, or as long, as the current coaches certification (45 minutes). We want to be vigilant of our volunteers time, while giving them the information needed.</a:t>
            </a:r>
          </a:p>
        </p:txBody>
      </p:sp>
    </p:spTree>
    <p:extLst>
      <p:ext uri="{BB962C8B-B14F-4D97-AF65-F5344CB8AC3E}">
        <p14:creationId xmlns:p14="http://schemas.microsoft.com/office/powerpoint/2010/main" val="107465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AA78-C0D6-290A-837B-791F1750BFFA}"/>
              </a:ext>
            </a:extLst>
          </p:cNvPr>
          <p:cNvSpPr>
            <a:spLocks noGrp="1"/>
          </p:cNvSpPr>
          <p:nvPr>
            <p:ph type="title"/>
          </p:nvPr>
        </p:nvSpPr>
        <p:spPr/>
        <p:txBody>
          <a:bodyPr/>
          <a:lstStyle/>
          <a:p>
            <a:r>
              <a:rPr lang="en-US" dirty="0"/>
              <a:t>Concerns we Addressed</a:t>
            </a:r>
          </a:p>
        </p:txBody>
      </p:sp>
      <p:sp>
        <p:nvSpPr>
          <p:cNvPr id="3" name="Content Placeholder 2">
            <a:extLst>
              <a:ext uri="{FF2B5EF4-FFF2-40B4-BE49-F238E27FC236}">
                <a16:creationId xmlns:a16="http://schemas.microsoft.com/office/drawing/2014/main" id="{2365B8B6-4A66-D338-9EB6-D91644442C6D}"/>
              </a:ext>
            </a:extLst>
          </p:cNvPr>
          <p:cNvSpPr>
            <a:spLocks noGrp="1"/>
          </p:cNvSpPr>
          <p:nvPr>
            <p:ph idx="1"/>
          </p:nvPr>
        </p:nvSpPr>
        <p:spPr/>
        <p:txBody>
          <a:bodyPr/>
          <a:lstStyle/>
          <a:p>
            <a:r>
              <a:rPr lang="en-US" dirty="0"/>
              <a:t>Up-to-date Information</a:t>
            </a:r>
          </a:p>
          <a:p>
            <a:pPr lvl="1"/>
            <a:r>
              <a:rPr lang="en-US" dirty="0"/>
              <a:t>The courses will update with accurate rules information moving forwards. Rather than recycling the same course for our coaches every 3 years, there will be updates in the re-certification courses that will be required.</a:t>
            </a:r>
          </a:p>
        </p:txBody>
      </p:sp>
    </p:spTree>
    <p:extLst>
      <p:ext uri="{BB962C8B-B14F-4D97-AF65-F5344CB8AC3E}">
        <p14:creationId xmlns:p14="http://schemas.microsoft.com/office/powerpoint/2010/main" val="233522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B25B-68A8-047D-A537-1DF771524530}"/>
              </a:ext>
            </a:extLst>
          </p:cNvPr>
          <p:cNvSpPr>
            <a:spLocks noGrp="1"/>
          </p:cNvSpPr>
          <p:nvPr>
            <p:ph type="title"/>
          </p:nvPr>
        </p:nvSpPr>
        <p:spPr>
          <a:xfrm>
            <a:off x="838200" y="1"/>
            <a:ext cx="10515600" cy="1049188"/>
          </a:xfrm>
        </p:spPr>
        <p:txBody>
          <a:bodyPr/>
          <a:lstStyle/>
          <a:p>
            <a:pPr algn="ctr"/>
            <a:r>
              <a:rPr lang="en-US" dirty="0"/>
              <a:t>Structure</a:t>
            </a:r>
          </a:p>
        </p:txBody>
      </p:sp>
      <p:graphicFrame>
        <p:nvGraphicFramePr>
          <p:cNvPr id="6" name="Content Placeholder 5">
            <a:extLst>
              <a:ext uri="{FF2B5EF4-FFF2-40B4-BE49-F238E27FC236}">
                <a16:creationId xmlns:a16="http://schemas.microsoft.com/office/drawing/2014/main" id="{E53C1ACD-B036-0DAC-CB21-094F5F51E94A}"/>
              </a:ext>
            </a:extLst>
          </p:cNvPr>
          <p:cNvGraphicFramePr>
            <a:graphicFrameLocks noGrp="1"/>
          </p:cNvGraphicFramePr>
          <p:nvPr>
            <p:ph idx="1"/>
          </p:nvPr>
        </p:nvGraphicFramePr>
        <p:xfrm>
          <a:off x="1143000" y="804932"/>
          <a:ext cx="9354312" cy="5248135"/>
        </p:xfrm>
        <a:graphic>
          <a:graphicData uri="http://schemas.openxmlformats.org/drawingml/2006/table">
            <a:tbl>
              <a:tblPr firstRow="1" firstCol="1" bandRow="1">
                <a:tableStyleId>{B301B821-A1FF-4177-AEE7-76D212191A09}</a:tableStyleId>
              </a:tblPr>
              <a:tblGrid>
                <a:gridCol w="3117438">
                  <a:extLst>
                    <a:ext uri="{9D8B030D-6E8A-4147-A177-3AD203B41FA5}">
                      <a16:colId xmlns:a16="http://schemas.microsoft.com/office/drawing/2014/main" val="1574512253"/>
                    </a:ext>
                  </a:extLst>
                </a:gridCol>
                <a:gridCol w="3118437">
                  <a:extLst>
                    <a:ext uri="{9D8B030D-6E8A-4147-A177-3AD203B41FA5}">
                      <a16:colId xmlns:a16="http://schemas.microsoft.com/office/drawing/2014/main" val="2864422057"/>
                    </a:ext>
                  </a:extLst>
                </a:gridCol>
                <a:gridCol w="3118437">
                  <a:extLst>
                    <a:ext uri="{9D8B030D-6E8A-4147-A177-3AD203B41FA5}">
                      <a16:colId xmlns:a16="http://schemas.microsoft.com/office/drawing/2014/main" val="2894771900"/>
                    </a:ext>
                  </a:extLst>
                </a:gridCol>
              </a:tblGrid>
              <a:tr h="299580">
                <a:tc>
                  <a:txBody>
                    <a:bodyPr/>
                    <a:lstStyle/>
                    <a:p>
                      <a:pPr marL="0" marR="0">
                        <a:lnSpc>
                          <a:spcPct val="115000"/>
                        </a:lnSpc>
                        <a:spcAft>
                          <a:spcPts val="800"/>
                        </a:spcAft>
                        <a:buNone/>
                      </a:pPr>
                      <a:r>
                        <a:rPr lang="en-US" sz="1800" kern="100">
                          <a:effectLst/>
                        </a:rPr>
                        <a:t>Bronze (Level 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1800" kern="100" dirty="0">
                          <a:effectLst/>
                        </a:rPr>
                        <a:t>Silver (Level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1800" kern="100">
                          <a:effectLst/>
                        </a:rPr>
                        <a:t>Gold (Level 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57528"/>
                  </a:ext>
                </a:extLst>
              </a:tr>
              <a:tr h="224707">
                <a:tc>
                  <a:txBody>
                    <a:bodyPr/>
                    <a:lstStyle/>
                    <a:p>
                      <a:pPr marL="91440" marR="0">
                        <a:lnSpc>
                          <a:spcPct val="115000"/>
                        </a:lnSpc>
                        <a:spcAft>
                          <a:spcPts val="800"/>
                        </a:spcAft>
                        <a:buNone/>
                      </a:pPr>
                      <a:r>
                        <a:rPr lang="en-US" sz="1400" b="1" kern="100">
                          <a:effectLst/>
                        </a:rPr>
                        <a:t>Assistant Coach</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1400" b="1" kern="100">
                          <a:effectLst/>
                        </a:rPr>
                        <a:t>State/Regional Events Head Coach</a:t>
                      </a:r>
                      <a:endParaRPr lang="en-US" sz="24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Aft>
                          <a:spcPts val="800"/>
                        </a:spcAft>
                        <a:buNone/>
                      </a:pPr>
                      <a:r>
                        <a:rPr lang="en-US" sz="1400" b="1" kern="100" dirty="0">
                          <a:effectLst/>
                        </a:rPr>
                        <a:t>USA/World Games Coach</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8180703"/>
                  </a:ext>
                </a:extLst>
              </a:tr>
              <a:tr h="3774345">
                <a:tc>
                  <a:txBody>
                    <a:bodyPr/>
                    <a:lstStyle/>
                    <a:p>
                      <a:pPr marL="342900" marR="0" lvl="0" indent="-342900">
                        <a:lnSpc>
                          <a:spcPct val="115000"/>
                        </a:lnSpc>
                        <a:buFont typeface="Aptos" panose="020B0004020202020204" pitchFamily="34" charset="0"/>
                        <a:buChar char="-"/>
                      </a:pPr>
                      <a:r>
                        <a:rPr lang="en-US" sz="1800" kern="100" dirty="0">
                          <a:effectLst/>
                        </a:rPr>
                        <a:t>All Class A requirements</a:t>
                      </a:r>
                    </a:p>
                    <a:p>
                      <a:pPr marL="342900" marR="0" lvl="0" indent="-342900">
                        <a:lnSpc>
                          <a:spcPct val="115000"/>
                        </a:lnSpc>
                        <a:buFont typeface="Aptos" panose="020B0004020202020204" pitchFamily="34" charset="0"/>
                        <a:buChar char="-"/>
                      </a:pPr>
                      <a:r>
                        <a:rPr lang="en-US" sz="1800" kern="100" dirty="0">
                          <a:effectLst/>
                        </a:rPr>
                        <a:t>Concussion Course (Required every 3 years)</a:t>
                      </a:r>
                    </a:p>
                    <a:p>
                      <a:pPr marL="342900" marR="0" lvl="0" indent="-342900">
                        <a:lnSpc>
                          <a:spcPct val="115000"/>
                        </a:lnSpc>
                        <a:buFont typeface="Aptos" panose="020B0004020202020204" pitchFamily="34" charset="0"/>
                        <a:buChar char="-"/>
                      </a:pPr>
                      <a:r>
                        <a:rPr lang="en-US" sz="1800" kern="100" dirty="0">
                          <a:effectLst/>
                        </a:rPr>
                        <a:t>Signed Coaches Conduct</a:t>
                      </a:r>
                    </a:p>
                    <a:p>
                      <a:pPr marL="342900" marR="0" lvl="0" indent="-342900">
                        <a:lnSpc>
                          <a:spcPct val="115000"/>
                        </a:lnSpc>
                        <a:buFont typeface="Aptos" panose="020B0004020202020204" pitchFamily="34" charset="0"/>
                        <a:buChar char="-"/>
                      </a:pPr>
                      <a:r>
                        <a:rPr lang="en-US" sz="1800" kern="100" dirty="0">
                          <a:effectLst/>
                        </a:rPr>
                        <a:t>General Coaches Cert </a:t>
                      </a:r>
                      <a:r>
                        <a:rPr lang="en-US" sz="1800" b="1" kern="1200" dirty="0">
                          <a:solidFill>
                            <a:schemeClr val="dk1"/>
                          </a:solidFill>
                          <a:effectLst/>
                          <a:latin typeface="+mn-lt"/>
                          <a:ea typeface="+mn-ea"/>
                          <a:cs typeface="+mn-cs"/>
                        </a:rPr>
                        <a:t>(Renamed Coaching Orientation) </a:t>
                      </a:r>
                      <a:r>
                        <a:rPr lang="en-US" sz="1800" kern="100" dirty="0">
                          <a:effectLst/>
                        </a:rPr>
                        <a:t> </a:t>
                      </a:r>
                      <a:r>
                        <a:rPr lang="en-US" sz="1800" kern="100" dirty="0">
                          <a:solidFill>
                            <a:srgbClr val="FF0000"/>
                          </a:solidFill>
                          <a:effectLst/>
                        </a:rPr>
                        <a:t>(Required every 3 years unless taking sport specific course)</a:t>
                      </a:r>
                      <a:endPar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buFont typeface="Aptos" panose="020B0004020202020204" pitchFamily="34" charset="0"/>
                        <a:buChar char="-"/>
                      </a:pPr>
                      <a:r>
                        <a:rPr lang="en-US" sz="1800" kern="100" dirty="0">
                          <a:effectLst/>
                        </a:rPr>
                        <a:t>All Bronze Requirements</a:t>
                      </a:r>
                    </a:p>
                    <a:p>
                      <a:pPr marL="342900" marR="0" lvl="0" indent="-342900">
                        <a:lnSpc>
                          <a:spcPct val="115000"/>
                        </a:lnSpc>
                        <a:buFont typeface="Aptos" panose="020B0004020202020204" pitchFamily="34" charset="0"/>
                        <a:buChar char="-"/>
                      </a:pPr>
                      <a:r>
                        <a:rPr lang="en-US" sz="1800" kern="100" dirty="0">
                          <a:effectLst/>
                        </a:rPr>
                        <a:t>SOWI Sport Specific Course </a:t>
                      </a:r>
                      <a:r>
                        <a:rPr lang="en-US" sz="1800" kern="100" dirty="0">
                          <a:solidFill>
                            <a:srgbClr val="FF0000"/>
                          </a:solidFill>
                          <a:effectLst/>
                        </a:rPr>
                        <a:t>(Re-taken every 3 years to keep updated on rules &amp; events)</a:t>
                      </a:r>
                      <a:endPar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buFont typeface="Aptos" panose="020B0004020202020204" pitchFamily="34" charset="0"/>
                        <a:buChar char="-"/>
                      </a:pPr>
                      <a:r>
                        <a:rPr lang="en-US" sz="1800" kern="100" dirty="0">
                          <a:effectLst/>
                        </a:rPr>
                        <a:t>All Bronze &amp; Silver Requirements.</a:t>
                      </a:r>
                    </a:p>
                    <a:p>
                      <a:pPr marL="342900" marR="0" lvl="0" indent="-342900">
                        <a:lnSpc>
                          <a:spcPct val="115000"/>
                        </a:lnSpc>
                        <a:buFont typeface="Aptos" panose="020B0004020202020204" pitchFamily="34" charset="0"/>
                        <a:buChar char="-"/>
                      </a:pPr>
                      <a:r>
                        <a:rPr lang="en-US" sz="1800" kern="100" dirty="0">
                          <a:effectLst/>
                        </a:rPr>
                        <a:t>NGB or NFHS course in sport.</a:t>
                      </a:r>
                    </a:p>
                    <a:p>
                      <a:pPr marL="0" marR="0" lvl="0" indent="0">
                        <a:lnSpc>
                          <a:spcPct val="115000"/>
                        </a:lnSpc>
                        <a:buFont typeface="Aptos" panose="020B0004020202020204" pitchFamily="34" charset="0"/>
                        <a:buNone/>
                      </a:pPr>
                      <a:r>
                        <a:rPr lang="en-US" sz="1800" kern="100" dirty="0">
                          <a:effectLst/>
                        </a:rPr>
                        <a:t>One of the following:</a:t>
                      </a:r>
                    </a:p>
                    <a:p>
                      <a:pPr marL="0" marR="0" lvl="0" indent="0" algn="l" defTabSz="914400" rtl="0" eaLnBrk="1" fontAlgn="auto" latinLnBrk="0" hangingPunct="1">
                        <a:lnSpc>
                          <a:spcPct val="115000"/>
                        </a:lnSpc>
                        <a:spcBef>
                          <a:spcPts val="0"/>
                        </a:spcBef>
                        <a:spcAft>
                          <a:spcPts val="0"/>
                        </a:spcAft>
                        <a:buClrTx/>
                        <a:buSzTx/>
                        <a:buFont typeface="Aptos" panose="020B0004020202020204" pitchFamily="34" charset="0"/>
                        <a:buNone/>
                        <a:tabLst/>
                        <a:defRPr/>
                      </a:pPr>
                      <a:r>
                        <a:rPr lang="en-US" sz="1800" kern="1200" dirty="0">
                          <a:solidFill>
                            <a:schemeClr val="dk1"/>
                          </a:solidFill>
                          <a:effectLst/>
                          <a:latin typeface="+mn-lt"/>
                          <a:ea typeface="+mn-ea"/>
                          <a:cs typeface="+mn-cs"/>
                        </a:rPr>
                        <a:t>- A SOWI Sport Specific course, different from what they are already trained in.</a:t>
                      </a:r>
                      <a:endParaRPr lang="en-US" sz="1800" kern="100" dirty="0">
                        <a:effectLst/>
                      </a:endParaRPr>
                    </a:p>
                    <a:p>
                      <a:pPr marL="342900" marR="0" lvl="0" indent="-342900">
                        <a:lnSpc>
                          <a:spcPct val="115000"/>
                        </a:lnSpc>
                        <a:buFont typeface="Aptos" panose="020B0004020202020204" pitchFamily="34" charset="0"/>
                        <a:buChar char="-"/>
                      </a:pPr>
                      <a:r>
                        <a:rPr lang="en-US" sz="1800" kern="100" dirty="0">
                          <a:effectLst/>
                        </a:rPr>
                        <a:t>Sports Rules Article 1*</a:t>
                      </a:r>
                    </a:p>
                    <a:p>
                      <a:pPr marL="342900" marR="0" lvl="0" indent="-342900">
                        <a:lnSpc>
                          <a:spcPct val="115000"/>
                        </a:lnSpc>
                        <a:buFont typeface="Aptos" panose="020B0004020202020204" pitchFamily="34" charset="0"/>
                        <a:buChar char="-"/>
                      </a:pPr>
                      <a:r>
                        <a:rPr lang="en-US" sz="1800" kern="100" dirty="0">
                          <a:effectLst/>
                        </a:rPr>
                        <a:t>Planning a Training Session*</a:t>
                      </a:r>
                    </a:p>
                    <a:p>
                      <a:pPr marL="342900" marR="0" lvl="0" indent="-342900">
                        <a:lnSpc>
                          <a:spcPct val="115000"/>
                        </a:lnSpc>
                        <a:buFont typeface="Aptos" panose="020B0004020202020204" pitchFamily="34" charset="0"/>
                        <a:buChar char="-"/>
                      </a:pPr>
                      <a:r>
                        <a:rPr lang="en-US" sz="1800" kern="100" dirty="0">
                          <a:effectLst/>
                        </a:rPr>
                        <a:t>Planning a Season*</a:t>
                      </a:r>
                    </a:p>
                    <a:p>
                      <a:pPr marL="342900" marR="0" lvl="0" indent="-342900">
                        <a:lnSpc>
                          <a:spcPct val="115000"/>
                        </a:lnSpc>
                        <a:buFont typeface="Aptos" panose="020B0004020202020204" pitchFamily="34" charset="0"/>
                        <a:buChar char="-"/>
                      </a:pPr>
                      <a:r>
                        <a:rPr lang="en-US" sz="1800" kern="100" dirty="0">
                          <a:effectLst/>
                        </a:rPr>
                        <a:t>Sports Nutrition for Coaches* OR Fitness for the Sport Coach*</a:t>
                      </a:r>
                    </a:p>
                    <a:p>
                      <a:pPr marL="342900" marR="0" lvl="0" indent="-342900">
                        <a:lnSpc>
                          <a:spcPct val="115000"/>
                        </a:lnSpc>
                        <a:spcAft>
                          <a:spcPts val="800"/>
                        </a:spcAft>
                        <a:buFont typeface="Aptos" panose="020B0004020202020204" pitchFamily="34" charset="0"/>
                        <a:buChar char="-"/>
                      </a:pPr>
                      <a:r>
                        <a:rPr lang="en-US" sz="1800" kern="100" dirty="0">
                          <a:effectLst/>
                        </a:rPr>
                        <a:t>First Aid / CPR Course**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4456132"/>
                  </a:ext>
                </a:extLst>
              </a:tr>
            </a:tbl>
          </a:graphicData>
        </a:graphic>
      </p:graphicFrame>
      <p:sp>
        <p:nvSpPr>
          <p:cNvPr id="3" name="TextBox 2">
            <a:extLst>
              <a:ext uri="{FF2B5EF4-FFF2-40B4-BE49-F238E27FC236}">
                <a16:creationId xmlns:a16="http://schemas.microsoft.com/office/drawing/2014/main" id="{22CD471C-74F8-407E-BCE7-A11F7F7D4B2D}"/>
              </a:ext>
            </a:extLst>
          </p:cNvPr>
          <p:cNvSpPr txBox="1"/>
          <p:nvPr/>
        </p:nvSpPr>
        <p:spPr>
          <a:xfrm>
            <a:off x="1316736" y="6053067"/>
            <a:ext cx="7763256" cy="646331"/>
          </a:xfrm>
          <a:prstGeom prst="rect">
            <a:avLst/>
          </a:prstGeom>
          <a:noFill/>
        </p:spPr>
        <p:txBody>
          <a:bodyPr wrap="square" rtlCol="0">
            <a:spAutoFit/>
          </a:bodyPr>
          <a:lstStyle/>
          <a:p>
            <a:r>
              <a:rPr lang="en-US" dirty="0"/>
              <a:t>* Course is hosted on the SONA </a:t>
            </a:r>
            <a:r>
              <a:rPr lang="en-US" dirty="0" err="1"/>
              <a:t>elearning</a:t>
            </a:r>
            <a:r>
              <a:rPr lang="en-US" dirty="0"/>
              <a:t> portal</a:t>
            </a:r>
          </a:p>
          <a:p>
            <a:r>
              <a:rPr lang="en-US" dirty="0"/>
              <a:t>** Course is hosted by the Red Cross Foundation</a:t>
            </a:r>
          </a:p>
        </p:txBody>
      </p:sp>
    </p:spTree>
    <p:extLst>
      <p:ext uri="{BB962C8B-B14F-4D97-AF65-F5344CB8AC3E}">
        <p14:creationId xmlns:p14="http://schemas.microsoft.com/office/powerpoint/2010/main" val="15590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D1077-0D2B-5CBE-3BD5-79D3B66B7875}"/>
              </a:ext>
            </a:extLst>
          </p:cNvPr>
          <p:cNvSpPr>
            <a:spLocks noGrp="1"/>
          </p:cNvSpPr>
          <p:nvPr>
            <p:ph type="title"/>
          </p:nvPr>
        </p:nvSpPr>
        <p:spPr/>
        <p:txBody>
          <a:bodyPr/>
          <a:lstStyle/>
          <a:p>
            <a:r>
              <a:rPr lang="en-US" dirty="0"/>
              <a:t>Existing Certification Level</a:t>
            </a:r>
          </a:p>
        </p:txBody>
      </p:sp>
      <p:sp>
        <p:nvSpPr>
          <p:cNvPr id="3" name="Content Placeholder 2">
            <a:extLst>
              <a:ext uri="{FF2B5EF4-FFF2-40B4-BE49-F238E27FC236}">
                <a16:creationId xmlns:a16="http://schemas.microsoft.com/office/drawing/2014/main" id="{39E214FE-C4C5-31C2-9B3B-58BB001677F1}"/>
              </a:ext>
            </a:extLst>
          </p:cNvPr>
          <p:cNvSpPr>
            <a:spLocks noGrp="1"/>
          </p:cNvSpPr>
          <p:nvPr>
            <p:ph idx="1"/>
          </p:nvPr>
        </p:nvSpPr>
        <p:spPr/>
        <p:txBody>
          <a:bodyPr/>
          <a:lstStyle/>
          <a:p>
            <a:r>
              <a:rPr lang="en-US" dirty="0"/>
              <a:t>ALL coaches who are certified on 01/01/2026, will automatically become Silver Level coaches.</a:t>
            </a:r>
          </a:p>
          <a:p>
            <a:r>
              <a:rPr lang="en-US" dirty="0"/>
              <a:t>Providing that ALL Class A requirements are also met.</a:t>
            </a:r>
          </a:p>
        </p:txBody>
      </p:sp>
    </p:spTree>
    <p:extLst>
      <p:ext uri="{BB962C8B-B14F-4D97-AF65-F5344CB8AC3E}">
        <p14:creationId xmlns:p14="http://schemas.microsoft.com/office/powerpoint/2010/main" val="32050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38B9-A3DD-0B5D-3312-FBC598E30FDD}"/>
              </a:ext>
            </a:extLst>
          </p:cNvPr>
          <p:cNvSpPr>
            <a:spLocks noGrp="1"/>
          </p:cNvSpPr>
          <p:nvPr>
            <p:ph type="title"/>
          </p:nvPr>
        </p:nvSpPr>
        <p:spPr/>
        <p:txBody>
          <a:bodyPr/>
          <a:lstStyle/>
          <a:p>
            <a:r>
              <a:rPr lang="en-US" dirty="0"/>
              <a:t>Gold Level</a:t>
            </a:r>
          </a:p>
        </p:txBody>
      </p:sp>
      <p:sp>
        <p:nvSpPr>
          <p:cNvPr id="3" name="Content Placeholder 2">
            <a:extLst>
              <a:ext uri="{FF2B5EF4-FFF2-40B4-BE49-F238E27FC236}">
                <a16:creationId xmlns:a16="http://schemas.microsoft.com/office/drawing/2014/main" id="{FD2F3781-5D70-7DF9-46F1-B7CDC5442CDD}"/>
              </a:ext>
            </a:extLst>
          </p:cNvPr>
          <p:cNvSpPr>
            <a:spLocks noGrp="1"/>
          </p:cNvSpPr>
          <p:nvPr>
            <p:ph idx="1"/>
          </p:nvPr>
        </p:nvSpPr>
        <p:spPr>
          <a:xfrm>
            <a:off x="667512" y="1444752"/>
            <a:ext cx="10686288" cy="4434839"/>
          </a:xfrm>
        </p:spPr>
        <p:txBody>
          <a:bodyPr>
            <a:normAutofit fontScale="85000" lnSpcReduction="10000"/>
          </a:bodyPr>
          <a:lstStyle/>
          <a:p>
            <a:r>
              <a:rPr lang="en-US" dirty="0"/>
              <a:t>When a coaches reaches Gold level, they are ready to coach at National / World Games. The requirements for this level are the same as SONA, to make things easier for our coaches to have this opportunity.</a:t>
            </a:r>
          </a:p>
          <a:p>
            <a:r>
              <a:rPr lang="en-US" dirty="0"/>
              <a:t>We recognize that we have a number of coaches who have been coaching for a long time and know their sports inside out. SOWI will make the decision whether these coaches need to continue to take recertification courses. They will have to retake any Class A or concussion course every 3 years. (Please be patient as we work through this!)</a:t>
            </a:r>
          </a:p>
        </p:txBody>
      </p:sp>
    </p:spTree>
    <p:extLst>
      <p:ext uri="{BB962C8B-B14F-4D97-AF65-F5344CB8AC3E}">
        <p14:creationId xmlns:p14="http://schemas.microsoft.com/office/powerpoint/2010/main" val="19061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5F04-FF1D-36B0-ECB1-E6D8EEA97EAC}"/>
              </a:ext>
            </a:extLst>
          </p:cNvPr>
          <p:cNvSpPr>
            <a:spLocks noGrp="1"/>
          </p:cNvSpPr>
          <p:nvPr>
            <p:ph type="title"/>
          </p:nvPr>
        </p:nvSpPr>
        <p:spPr>
          <a:xfrm>
            <a:off x="838200" y="365125"/>
            <a:ext cx="10515600" cy="1325563"/>
          </a:xfrm>
        </p:spPr>
        <p:txBody>
          <a:bodyPr anchor="ctr">
            <a:normAutofit/>
          </a:bodyPr>
          <a:lstStyle/>
          <a:p>
            <a:r>
              <a:rPr lang="en-US" dirty="0"/>
              <a:t>Examples</a:t>
            </a:r>
          </a:p>
        </p:txBody>
      </p:sp>
      <p:sp>
        <p:nvSpPr>
          <p:cNvPr id="9" name="Content Placeholder 2">
            <a:extLst>
              <a:ext uri="{FF2B5EF4-FFF2-40B4-BE49-F238E27FC236}">
                <a16:creationId xmlns:a16="http://schemas.microsoft.com/office/drawing/2014/main" id="{4B7932C1-F2EF-2754-3292-559FF87E4330}"/>
              </a:ext>
            </a:extLst>
          </p:cNvPr>
          <p:cNvSpPr>
            <a:spLocks noGrp="1"/>
          </p:cNvSpPr>
          <p:nvPr>
            <p:ph sz="half" idx="1"/>
          </p:nvPr>
        </p:nvSpPr>
        <p:spPr>
          <a:xfrm>
            <a:off x="621792" y="1490472"/>
            <a:ext cx="6044184" cy="4654295"/>
          </a:xfrm>
        </p:spPr>
        <p:txBody>
          <a:bodyPr>
            <a:normAutofit fontScale="70000" lnSpcReduction="20000"/>
          </a:bodyPr>
          <a:lstStyle/>
          <a:p>
            <a:pPr marL="0" indent="0">
              <a:buNone/>
            </a:pPr>
            <a:r>
              <a:rPr lang="en-US" dirty="0"/>
              <a:t>Matt LaFleur chooses to coach Flag Football for SOWI.</a:t>
            </a:r>
          </a:p>
          <a:p>
            <a:pPr marL="0" indent="0">
              <a:buNone/>
            </a:pPr>
            <a:r>
              <a:rPr lang="en-US" dirty="0"/>
              <a:t>He meets the Gold requirements for having the appropriate sport coaching qualifications. However, having never worked with SO Athletes before, he would still need to take the Class A requirements, and the Coaching Orientation before he can be classified as a Gold Level coach.</a:t>
            </a:r>
          </a:p>
        </p:txBody>
      </p:sp>
      <p:pic>
        <p:nvPicPr>
          <p:cNvPr id="4" name="Content Placeholder 3" descr="A person running on a field&#10;&#10;AI-generated content may be incorrect.">
            <a:extLst>
              <a:ext uri="{FF2B5EF4-FFF2-40B4-BE49-F238E27FC236}">
                <a16:creationId xmlns:a16="http://schemas.microsoft.com/office/drawing/2014/main" id="{C360FD6E-15F9-4D11-E5B9-C6E7598F3458}"/>
              </a:ext>
            </a:extLst>
          </p:cNvPr>
          <p:cNvPicPr>
            <a:picLocks noGrp="1" noChangeAspect="1"/>
          </p:cNvPicPr>
          <p:nvPr>
            <p:ph sz="half" idx="2"/>
          </p:nvPr>
        </p:nvPicPr>
        <p:blipFill>
          <a:blip r:embed="rId2"/>
          <a:stretch>
            <a:fillRect/>
          </a:stretch>
        </p:blipFill>
        <p:spPr>
          <a:xfrm>
            <a:off x="6869982" y="1825624"/>
            <a:ext cx="3786035" cy="3786035"/>
          </a:xfrm>
          <a:prstGeom prst="rect">
            <a:avLst/>
          </a:prstGeom>
          <a:noFill/>
        </p:spPr>
      </p:pic>
    </p:spTree>
    <p:extLst>
      <p:ext uri="{BB962C8B-B14F-4D97-AF65-F5344CB8AC3E}">
        <p14:creationId xmlns:p14="http://schemas.microsoft.com/office/powerpoint/2010/main" val="381793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E78A-0F81-1059-D19A-809C68E07FCE}"/>
              </a:ext>
            </a:extLst>
          </p:cNvPr>
          <p:cNvSpPr>
            <a:spLocks noGrp="1"/>
          </p:cNvSpPr>
          <p:nvPr>
            <p:ph type="title"/>
          </p:nvPr>
        </p:nvSpPr>
        <p:spPr>
          <a:xfrm>
            <a:off x="664464" y="128333"/>
            <a:ext cx="10515600" cy="1325563"/>
          </a:xfrm>
        </p:spPr>
        <p:txBody>
          <a:bodyPr/>
          <a:lstStyle/>
          <a:p>
            <a:r>
              <a:rPr lang="en-US" dirty="0"/>
              <a:t>Examples</a:t>
            </a:r>
          </a:p>
        </p:txBody>
      </p:sp>
      <p:sp>
        <p:nvSpPr>
          <p:cNvPr id="3" name="Content Placeholder 2">
            <a:extLst>
              <a:ext uri="{FF2B5EF4-FFF2-40B4-BE49-F238E27FC236}">
                <a16:creationId xmlns:a16="http://schemas.microsoft.com/office/drawing/2014/main" id="{3BBD51DA-6030-B2AC-F323-4AD3C2B0CC1E}"/>
              </a:ext>
            </a:extLst>
          </p:cNvPr>
          <p:cNvSpPr>
            <a:spLocks noGrp="1"/>
          </p:cNvSpPr>
          <p:nvPr>
            <p:ph sz="half" idx="1"/>
          </p:nvPr>
        </p:nvSpPr>
        <p:spPr>
          <a:xfrm>
            <a:off x="521208" y="1453896"/>
            <a:ext cx="11356848" cy="4672584"/>
          </a:xfrm>
        </p:spPr>
        <p:txBody>
          <a:bodyPr/>
          <a:lstStyle/>
          <a:p>
            <a:pPr marL="0" indent="0">
              <a:buNone/>
            </a:pPr>
            <a:r>
              <a:rPr lang="en-US" dirty="0"/>
              <a:t>Joe’s daughter is now old enough to participate in SOWI events and is interested in competing in Cornhole. Their program does not have a Cornhole coach, and Joe has never coached before.</a:t>
            </a:r>
          </a:p>
          <a:p>
            <a:pPr marL="0" indent="0">
              <a:buNone/>
            </a:pPr>
            <a:r>
              <a:rPr lang="en-US" dirty="0"/>
              <a:t>Joe will need to complete all the Class A requirements, the Coaches Orientation and the Cornhole specific course, so that he is able to coach his daughters team at a SOWI event.</a:t>
            </a:r>
          </a:p>
        </p:txBody>
      </p:sp>
    </p:spTree>
    <p:extLst>
      <p:ext uri="{BB962C8B-B14F-4D97-AF65-F5344CB8AC3E}">
        <p14:creationId xmlns:p14="http://schemas.microsoft.com/office/powerpoint/2010/main" val="16361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2BBF-6BCD-396F-7053-A7B1A44D4D84}"/>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311EC453-6248-DB42-F82D-87394C98E9E0}"/>
              </a:ext>
            </a:extLst>
          </p:cNvPr>
          <p:cNvSpPr>
            <a:spLocks noGrp="1"/>
          </p:cNvSpPr>
          <p:nvPr>
            <p:ph sz="half" idx="1"/>
          </p:nvPr>
        </p:nvSpPr>
        <p:spPr>
          <a:xfrm>
            <a:off x="838200" y="1825625"/>
            <a:ext cx="10811256" cy="3971671"/>
          </a:xfrm>
        </p:spPr>
        <p:txBody>
          <a:bodyPr/>
          <a:lstStyle/>
          <a:p>
            <a:pPr marL="0" indent="0">
              <a:buNone/>
            </a:pPr>
            <a:r>
              <a:rPr lang="en-US" dirty="0"/>
              <a:t>Mary has been coaching for SOWI for 10 years. Her program has just started offering Tennis to their athletes. Mary has never coaches Tennis before, but has her sport specific training for Soccer.</a:t>
            </a:r>
          </a:p>
          <a:p>
            <a:pPr marL="0" indent="0">
              <a:buNone/>
            </a:pPr>
            <a:r>
              <a:rPr lang="en-US" dirty="0"/>
              <a:t>She will still need to take the Tennis sport specific course so that she can coach Tennis at a SOWI event.</a:t>
            </a:r>
          </a:p>
        </p:txBody>
      </p:sp>
    </p:spTree>
    <p:extLst>
      <p:ext uri="{BB962C8B-B14F-4D97-AF65-F5344CB8AC3E}">
        <p14:creationId xmlns:p14="http://schemas.microsoft.com/office/powerpoint/2010/main" val="22097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DFB5-7AD9-DD84-A3B1-8BB09A70E233}"/>
              </a:ext>
            </a:extLst>
          </p:cNvPr>
          <p:cNvSpPr>
            <a:spLocks noGrp="1"/>
          </p:cNvSpPr>
          <p:nvPr>
            <p:ph type="title"/>
          </p:nvPr>
        </p:nvSpPr>
        <p:spPr/>
        <p:txBody>
          <a:bodyPr/>
          <a:lstStyle/>
          <a:p>
            <a:r>
              <a:rPr lang="en-US" dirty="0"/>
              <a:t>Why Sport-Specific?</a:t>
            </a:r>
          </a:p>
        </p:txBody>
      </p:sp>
      <p:sp>
        <p:nvSpPr>
          <p:cNvPr id="3" name="Content Placeholder 2">
            <a:extLst>
              <a:ext uri="{FF2B5EF4-FFF2-40B4-BE49-F238E27FC236}">
                <a16:creationId xmlns:a16="http://schemas.microsoft.com/office/drawing/2014/main" id="{F43ED710-3A31-0650-A9DD-D9AFA06A994B}"/>
              </a:ext>
            </a:extLst>
          </p:cNvPr>
          <p:cNvSpPr>
            <a:spLocks noGrp="1"/>
          </p:cNvSpPr>
          <p:nvPr>
            <p:ph sz="half" idx="1"/>
          </p:nvPr>
        </p:nvSpPr>
        <p:spPr>
          <a:xfrm>
            <a:off x="838200" y="1825625"/>
            <a:ext cx="10646664" cy="3825367"/>
          </a:xfrm>
        </p:spPr>
        <p:txBody>
          <a:bodyPr/>
          <a:lstStyle/>
          <a:p>
            <a:r>
              <a:rPr lang="en-US" dirty="0"/>
              <a:t>To ensure that our coaches understand the rules for events.</a:t>
            </a:r>
          </a:p>
          <a:p>
            <a:r>
              <a:rPr lang="en-US" dirty="0"/>
              <a:t>To give a base knowledge of how to coach different skills &amp; requirements for the sport. Benefitting our athletes!</a:t>
            </a:r>
          </a:p>
          <a:p>
            <a:r>
              <a:rPr lang="en-US" dirty="0"/>
              <a:t>The re-certification courses will be a refresher on rules &amp; techniques to maintain &amp; knowledge. Quicker than the General Coaches Cert re-take!</a:t>
            </a:r>
          </a:p>
        </p:txBody>
      </p:sp>
    </p:spTree>
    <p:extLst>
      <p:ext uri="{BB962C8B-B14F-4D97-AF65-F5344CB8AC3E}">
        <p14:creationId xmlns:p14="http://schemas.microsoft.com/office/powerpoint/2010/main" val="143421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C399-DD72-BD93-998C-D49EDD913B29}"/>
              </a:ext>
            </a:extLst>
          </p:cNvPr>
          <p:cNvSpPr>
            <a:spLocks noGrp="1"/>
          </p:cNvSpPr>
          <p:nvPr>
            <p:ph type="ctrTitle" idx="4294967295"/>
          </p:nvPr>
        </p:nvSpPr>
        <p:spPr>
          <a:xfrm>
            <a:off x="1208689" y="1082030"/>
            <a:ext cx="8223315" cy="2387600"/>
          </a:xfrm>
        </p:spPr>
        <p:txBody>
          <a:bodyPr/>
          <a:lstStyle/>
          <a:p>
            <a:r>
              <a:rPr lang="en-US" sz="5400" dirty="0">
                <a:solidFill>
                  <a:schemeClr val="bg1"/>
                </a:solidFill>
              </a:rPr>
              <a:t>"Let me win, </a:t>
            </a:r>
            <a:br>
              <a:rPr lang="en-US" sz="5400" dirty="0">
                <a:solidFill>
                  <a:schemeClr val="bg1"/>
                </a:solidFill>
              </a:rPr>
            </a:br>
            <a:r>
              <a:rPr lang="en-US" sz="5400" dirty="0">
                <a:solidFill>
                  <a:schemeClr val="bg1"/>
                </a:solidFill>
              </a:rPr>
              <a:t>but if I cannot win, </a:t>
            </a:r>
            <a:br>
              <a:rPr lang="en-US" sz="5400" dirty="0">
                <a:solidFill>
                  <a:schemeClr val="bg1"/>
                </a:solidFill>
              </a:rPr>
            </a:br>
            <a:r>
              <a:rPr lang="en-US" sz="5400" dirty="0">
                <a:solidFill>
                  <a:schemeClr val="bg1"/>
                </a:solidFill>
              </a:rPr>
              <a:t>let me be brave </a:t>
            </a:r>
            <a:br>
              <a:rPr lang="en-US" sz="5400" dirty="0">
                <a:solidFill>
                  <a:schemeClr val="bg1"/>
                </a:solidFill>
              </a:rPr>
            </a:br>
            <a:r>
              <a:rPr lang="en-US" sz="5400" dirty="0">
                <a:solidFill>
                  <a:schemeClr val="bg1"/>
                </a:solidFill>
              </a:rPr>
              <a:t>in the attempt."</a:t>
            </a:r>
          </a:p>
        </p:txBody>
      </p:sp>
      <p:sp>
        <p:nvSpPr>
          <p:cNvPr id="3" name="Subtitle 2">
            <a:extLst>
              <a:ext uri="{FF2B5EF4-FFF2-40B4-BE49-F238E27FC236}">
                <a16:creationId xmlns:a16="http://schemas.microsoft.com/office/drawing/2014/main" id="{725F419D-D705-0684-2B73-2CF7596D8211}"/>
              </a:ext>
            </a:extLst>
          </p:cNvPr>
          <p:cNvSpPr>
            <a:spLocks noGrp="1"/>
          </p:cNvSpPr>
          <p:nvPr>
            <p:ph type="subTitle" idx="4294967295"/>
          </p:nvPr>
        </p:nvSpPr>
        <p:spPr>
          <a:xfrm>
            <a:off x="1524000" y="4409749"/>
            <a:ext cx="9144000" cy="1366221"/>
          </a:xfrm>
        </p:spPr>
        <p:txBody>
          <a:bodyPr/>
          <a:lstStyle/>
          <a:p>
            <a:pPr marL="0" indent="0">
              <a:buNone/>
            </a:pPr>
            <a:r>
              <a:rPr lang="en-US">
                <a:solidFill>
                  <a:schemeClr val="bg1"/>
                </a:solidFill>
              </a:rPr>
              <a:t>– Athlete Oath </a:t>
            </a:r>
          </a:p>
        </p:txBody>
      </p:sp>
    </p:spTree>
    <p:extLst>
      <p:ext uri="{BB962C8B-B14F-4D97-AF65-F5344CB8AC3E}">
        <p14:creationId xmlns:p14="http://schemas.microsoft.com/office/powerpoint/2010/main" val="435680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E7AB-5346-9F08-8FF4-471914228C60}"/>
              </a:ext>
            </a:extLst>
          </p:cNvPr>
          <p:cNvSpPr>
            <a:spLocks noGrp="1"/>
          </p:cNvSpPr>
          <p:nvPr>
            <p:ph type="title"/>
          </p:nvPr>
        </p:nvSpPr>
        <p:spPr/>
        <p:txBody>
          <a:bodyPr/>
          <a:lstStyle/>
          <a:p>
            <a:r>
              <a:rPr lang="en-US" dirty="0"/>
              <a:t>What if the Coach coaches multiple sports?</a:t>
            </a:r>
          </a:p>
        </p:txBody>
      </p:sp>
      <p:sp>
        <p:nvSpPr>
          <p:cNvPr id="3" name="Content Placeholder 2">
            <a:extLst>
              <a:ext uri="{FF2B5EF4-FFF2-40B4-BE49-F238E27FC236}">
                <a16:creationId xmlns:a16="http://schemas.microsoft.com/office/drawing/2014/main" id="{93CE3D11-0E0D-60CC-7E85-F7FFA65ACC6E}"/>
              </a:ext>
            </a:extLst>
          </p:cNvPr>
          <p:cNvSpPr>
            <a:spLocks noGrp="1"/>
          </p:cNvSpPr>
          <p:nvPr>
            <p:ph sz="half" idx="1"/>
          </p:nvPr>
        </p:nvSpPr>
        <p:spPr>
          <a:xfrm>
            <a:off x="838200" y="1825625"/>
            <a:ext cx="10628376" cy="3871087"/>
          </a:xfrm>
        </p:spPr>
        <p:txBody>
          <a:bodyPr/>
          <a:lstStyle/>
          <a:p>
            <a:r>
              <a:rPr lang="en-US" dirty="0"/>
              <a:t>They need to take the Sport specific course for each sport. However, with each course lasting 3 years, they can spread out when they take different courses over three years.</a:t>
            </a:r>
          </a:p>
          <a:p>
            <a:r>
              <a:rPr lang="en-US" dirty="0"/>
              <a:t>There might be scenarios where coaches with extensive knowledge of the sport (based on time coached, qualifications) won’t need to retake the sport specific course, and we can keep them active in that sport.</a:t>
            </a:r>
          </a:p>
        </p:txBody>
      </p:sp>
    </p:spTree>
    <p:extLst>
      <p:ext uri="{BB962C8B-B14F-4D97-AF65-F5344CB8AC3E}">
        <p14:creationId xmlns:p14="http://schemas.microsoft.com/office/powerpoint/2010/main" val="25131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1037-5F78-2CB5-6596-05A9CB13F729}"/>
              </a:ext>
            </a:extLst>
          </p:cNvPr>
          <p:cNvSpPr>
            <a:spLocks noGrp="1"/>
          </p:cNvSpPr>
          <p:nvPr>
            <p:ph type="title"/>
          </p:nvPr>
        </p:nvSpPr>
        <p:spPr/>
        <p:txBody>
          <a:bodyPr/>
          <a:lstStyle/>
          <a:p>
            <a:r>
              <a:rPr lang="en-US" dirty="0"/>
              <a:t>What about the General Coaches Cert Expiration Date?</a:t>
            </a:r>
          </a:p>
        </p:txBody>
      </p:sp>
      <p:sp>
        <p:nvSpPr>
          <p:cNvPr id="3" name="Content Placeholder 2">
            <a:extLst>
              <a:ext uri="{FF2B5EF4-FFF2-40B4-BE49-F238E27FC236}">
                <a16:creationId xmlns:a16="http://schemas.microsoft.com/office/drawing/2014/main" id="{C77DE3A2-922E-0BAA-FC23-6EA86CF1830D}"/>
              </a:ext>
            </a:extLst>
          </p:cNvPr>
          <p:cNvSpPr>
            <a:spLocks noGrp="1"/>
          </p:cNvSpPr>
          <p:nvPr>
            <p:ph sz="half" idx="1"/>
          </p:nvPr>
        </p:nvSpPr>
        <p:spPr>
          <a:xfrm>
            <a:off x="838200" y="1825625"/>
            <a:ext cx="10701528" cy="3971671"/>
          </a:xfrm>
        </p:spPr>
        <p:txBody>
          <a:bodyPr/>
          <a:lstStyle/>
          <a:p>
            <a:r>
              <a:rPr lang="en-US" dirty="0"/>
              <a:t>New Coaches Orientation course will be uploaded just before the New Year. This will still have a three year expiration.</a:t>
            </a:r>
          </a:p>
          <a:p>
            <a:r>
              <a:rPr lang="en-US" dirty="0"/>
              <a:t>We are honoring any existing expiration dates. So, if a coach takes the Coaches Cert on 11/02/2025. Their expiration, regardless of sport specific courses, will be 11/02/2028. They just need to re-take the coaches orientation, or their sport specific course before this date to become active after this date.</a:t>
            </a:r>
          </a:p>
        </p:txBody>
      </p:sp>
    </p:spTree>
    <p:extLst>
      <p:ext uri="{BB962C8B-B14F-4D97-AF65-F5344CB8AC3E}">
        <p14:creationId xmlns:p14="http://schemas.microsoft.com/office/powerpoint/2010/main" val="119013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5B55E-1653-725D-9925-19CEC168581F}"/>
              </a:ext>
            </a:extLst>
          </p:cNvPr>
          <p:cNvSpPr>
            <a:spLocks noGrp="1"/>
          </p:cNvSpPr>
          <p:nvPr>
            <p:ph type="title"/>
          </p:nvPr>
        </p:nvSpPr>
        <p:spPr>
          <a:xfrm>
            <a:off x="527304" y="2203069"/>
            <a:ext cx="10515600" cy="1325563"/>
          </a:xfrm>
        </p:spPr>
        <p:txBody>
          <a:bodyPr/>
          <a:lstStyle/>
          <a:p>
            <a:pPr algn="ctr"/>
            <a:r>
              <a:rPr lang="en-US" dirty="0"/>
              <a:t>Questions?</a:t>
            </a:r>
          </a:p>
        </p:txBody>
      </p:sp>
    </p:spTree>
    <p:extLst>
      <p:ext uri="{BB962C8B-B14F-4D97-AF65-F5344CB8AC3E}">
        <p14:creationId xmlns:p14="http://schemas.microsoft.com/office/powerpoint/2010/main" val="304474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F605B99-FCCF-77B3-0FBE-8479418219FB}"/>
              </a:ext>
            </a:extLst>
          </p:cNvPr>
          <p:cNvSpPr>
            <a:spLocks noGrp="1"/>
          </p:cNvSpPr>
          <p:nvPr>
            <p:ph idx="1"/>
          </p:nvPr>
        </p:nvSpPr>
        <p:spPr>
          <a:xfrm>
            <a:off x="713014" y="1059493"/>
            <a:ext cx="10765971" cy="4739014"/>
          </a:xfrm>
        </p:spPr>
        <p:txBody>
          <a:bodyPr anchor="ctr"/>
          <a:lstStyle/>
          <a:p>
            <a:pPr marL="0" indent="0" algn="ctr">
              <a:buNone/>
            </a:pPr>
            <a:r>
              <a:rPr lang="en-US" sz="8800" b="1" dirty="0"/>
              <a:t>THANK YOU!</a:t>
            </a:r>
          </a:p>
        </p:txBody>
      </p:sp>
    </p:spTree>
    <p:extLst>
      <p:ext uri="{BB962C8B-B14F-4D97-AF65-F5344CB8AC3E}">
        <p14:creationId xmlns:p14="http://schemas.microsoft.com/office/powerpoint/2010/main" val="42517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Special Olympics Wisconsin</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sz="2600" dirty="0"/>
              <a:t>Registration Paperwork and </a:t>
            </a:r>
            <a:r>
              <a:rPr lang="en-US" sz="2600" dirty="0" err="1"/>
              <a:t>Divisioning</a:t>
            </a:r>
            <a:r>
              <a:rPr lang="en-US" sz="2600" dirty="0"/>
              <a:t>  </a:t>
            </a:r>
          </a:p>
        </p:txBody>
      </p:sp>
    </p:spTree>
    <p:extLst>
      <p:ext uri="{BB962C8B-B14F-4D97-AF65-F5344CB8AC3E}">
        <p14:creationId xmlns:p14="http://schemas.microsoft.com/office/powerpoint/2010/main" val="1593240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0C06-ABF0-DC22-5DFB-5CCDB6975CAE}"/>
              </a:ext>
            </a:extLst>
          </p:cNvPr>
          <p:cNvSpPr>
            <a:spLocks noGrp="1"/>
          </p:cNvSpPr>
          <p:nvPr>
            <p:ph type="title"/>
          </p:nvPr>
        </p:nvSpPr>
        <p:spPr/>
        <p:txBody>
          <a:bodyPr/>
          <a:lstStyle/>
          <a:p>
            <a:r>
              <a:rPr lang="en-US" dirty="0"/>
              <a:t>Types of </a:t>
            </a:r>
            <a:r>
              <a:rPr lang="en-US" dirty="0" err="1"/>
              <a:t>Divisioning</a:t>
            </a:r>
            <a:endParaRPr lang="en-US" dirty="0"/>
          </a:p>
        </p:txBody>
      </p:sp>
      <p:sp>
        <p:nvSpPr>
          <p:cNvPr id="3" name="Content Placeholder 2">
            <a:extLst>
              <a:ext uri="{FF2B5EF4-FFF2-40B4-BE49-F238E27FC236}">
                <a16:creationId xmlns:a16="http://schemas.microsoft.com/office/drawing/2014/main" id="{E759B1E1-8BA2-FD70-121D-4B89305234B6}"/>
              </a:ext>
            </a:extLst>
          </p:cNvPr>
          <p:cNvSpPr>
            <a:spLocks noGrp="1"/>
          </p:cNvSpPr>
          <p:nvPr>
            <p:ph idx="1"/>
          </p:nvPr>
        </p:nvSpPr>
        <p:spPr/>
        <p:txBody>
          <a:bodyPr/>
          <a:lstStyle/>
          <a:p>
            <a:r>
              <a:rPr lang="en-US" dirty="0"/>
              <a:t>Individual Sports</a:t>
            </a:r>
          </a:p>
          <a:p>
            <a:pPr lvl="1">
              <a:lnSpc>
                <a:spcPct val="100000"/>
              </a:lnSpc>
            </a:pPr>
            <a:r>
              <a:rPr lang="en-US" dirty="0"/>
              <a:t>Based on:</a:t>
            </a:r>
          </a:p>
          <a:p>
            <a:pPr lvl="2">
              <a:lnSpc>
                <a:spcPct val="100000"/>
              </a:lnSpc>
            </a:pPr>
            <a:r>
              <a:rPr lang="en-US" dirty="0"/>
              <a:t>Time</a:t>
            </a:r>
          </a:p>
          <a:p>
            <a:pPr lvl="2">
              <a:lnSpc>
                <a:spcPct val="100000"/>
              </a:lnSpc>
            </a:pPr>
            <a:r>
              <a:rPr lang="en-US" dirty="0"/>
              <a:t>Distance</a:t>
            </a:r>
          </a:p>
          <a:p>
            <a:pPr lvl="2">
              <a:lnSpc>
                <a:spcPct val="100000"/>
              </a:lnSpc>
            </a:pPr>
            <a:r>
              <a:rPr lang="en-US" dirty="0"/>
              <a:t>Age/Gender (not in all cases)/</a:t>
            </a:r>
          </a:p>
          <a:p>
            <a:pPr>
              <a:lnSpc>
                <a:spcPct val="100000"/>
              </a:lnSpc>
            </a:pPr>
            <a:r>
              <a:rPr lang="en-US" dirty="0"/>
              <a:t>Team Sports</a:t>
            </a:r>
          </a:p>
          <a:p>
            <a:pPr lvl="1">
              <a:lnSpc>
                <a:spcPct val="100000"/>
              </a:lnSpc>
            </a:pPr>
            <a:r>
              <a:rPr lang="en-US" dirty="0"/>
              <a:t>Qualifying games (min. of 2 required)</a:t>
            </a:r>
          </a:p>
          <a:p>
            <a:pPr lvl="2">
              <a:lnSpc>
                <a:spcPct val="100000"/>
              </a:lnSpc>
            </a:pPr>
            <a:r>
              <a:rPr lang="en-US" dirty="0"/>
              <a:t>Information shared</a:t>
            </a:r>
          </a:p>
        </p:txBody>
      </p:sp>
    </p:spTree>
    <p:extLst>
      <p:ext uri="{BB962C8B-B14F-4D97-AF65-F5344CB8AC3E}">
        <p14:creationId xmlns:p14="http://schemas.microsoft.com/office/powerpoint/2010/main" val="3447804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E294-0704-89A5-7B1D-45383457BF6C}"/>
              </a:ext>
            </a:extLst>
          </p:cNvPr>
          <p:cNvSpPr>
            <a:spLocks noGrp="1"/>
          </p:cNvSpPr>
          <p:nvPr>
            <p:ph type="title"/>
          </p:nvPr>
        </p:nvSpPr>
        <p:spPr/>
        <p:txBody>
          <a:bodyPr/>
          <a:lstStyle/>
          <a:p>
            <a:r>
              <a:rPr lang="en-US" dirty="0"/>
              <a:t>Registration Forms</a:t>
            </a:r>
            <a:br>
              <a:rPr lang="en-US" dirty="0"/>
            </a:br>
            <a:endParaRPr lang="en-US" dirty="0"/>
          </a:p>
        </p:txBody>
      </p:sp>
      <p:sp>
        <p:nvSpPr>
          <p:cNvPr id="3" name="Content Placeholder 2">
            <a:extLst>
              <a:ext uri="{FF2B5EF4-FFF2-40B4-BE49-F238E27FC236}">
                <a16:creationId xmlns:a16="http://schemas.microsoft.com/office/drawing/2014/main" id="{58574748-602E-F444-3E8B-003F63563B1A}"/>
              </a:ext>
            </a:extLst>
          </p:cNvPr>
          <p:cNvSpPr>
            <a:spLocks noGrp="1"/>
          </p:cNvSpPr>
          <p:nvPr>
            <p:ph idx="1"/>
          </p:nvPr>
        </p:nvSpPr>
        <p:spPr/>
        <p:txBody>
          <a:bodyPr/>
          <a:lstStyle/>
          <a:p>
            <a:r>
              <a:rPr lang="en-US" dirty="0"/>
              <a:t>For Team Sports</a:t>
            </a:r>
          </a:p>
          <a:p>
            <a:pPr lvl="1"/>
            <a:r>
              <a:rPr lang="en-US" dirty="0"/>
              <a:t>The more information the better - Detailed Notes</a:t>
            </a:r>
          </a:p>
          <a:p>
            <a:pPr lvl="1"/>
            <a:r>
              <a:rPr lang="en-US" dirty="0"/>
              <a:t>Information about both teams and match-up helps in </a:t>
            </a:r>
            <a:r>
              <a:rPr lang="en-US" dirty="0" err="1"/>
              <a:t>divisioning</a:t>
            </a:r>
            <a:r>
              <a:rPr lang="en-US" dirty="0"/>
              <a:t> accuracy</a:t>
            </a:r>
          </a:p>
          <a:p>
            <a:pPr lvl="1"/>
            <a:r>
              <a:rPr lang="en-US" dirty="0"/>
              <a:t>Readable information</a:t>
            </a:r>
          </a:p>
          <a:p>
            <a:pPr marL="457200" lvl="1" indent="0">
              <a:buNone/>
            </a:pPr>
            <a:endParaRPr lang="en-US" dirty="0"/>
          </a:p>
        </p:txBody>
      </p:sp>
    </p:spTree>
    <p:extLst>
      <p:ext uri="{BB962C8B-B14F-4D97-AF65-F5344CB8AC3E}">
        <p14:creationId xmlns:p14="http://schemas.microsoft.com/office/powerpoint/2010/main" val="3337640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5013-D8A6-7153-E078-E74BBF9CC183}"/>
              </a:ext>
            </a:extLst>
          </p:cNvPr>
          <p:cNvSpPr>
            <a:spLocks noGrp="1"/>
          </p:cNvSpPr>
          <p:nvPr>
            <p:ph type="title"/>
          </p:nvPr>
        </p:nvSpPr>
        <p:spPr>
          <a:xfrm>
            <a:off x="838200" y="365125"/>
            <a:ext cx="10515600" cy="1325563"/>
          </a:xfrm>
        </p:spPr>
        <p:txBody>
          <a:bodyPr anchor="ctr">
            <a:normAutofit/>
          </a:bodyPr>
          <a:lstStyle/>
          <a:p>
            <a:r>
              <a:rPr lang="en-US" dirty="0"/>
              <a:t>Registration Form</a:t>
            </a:r>
          </a:p>
        </p:txBody>
      </p:sp>
      <p:pic>
        <p:nvPicPr>
          <p:cNvPr id="5" name="Content Placeholder 4">
            <a:extLst>
              <a:ext uri="{FF2B5EF4-FFF2-40B4-BE49-F238E27FC236}">
                <a16:creationId xmlns:a16="http://schemas.microsoft.com/office/drawing/2014/main" id="{4A57F5C1-64BF-5E1E-F65F-924C49278058}"/>
              </a:ext>
            </a:extLst>
          </p:cNvPr>
          <p:cNvPicPr>
            <a:picLocks noGrp="1" noChangeAspect="1"/>
          </p:cNvPicPr>
          <p:nvPr>
            <p:ph sz="half" idx="1"/>
          </p:nvPr>
        </p:nvPicPr>
        <p:blipFill>
          <a:blip r:embed="rId2"/>
          <a:stretch>
            <a:fillRect/>
          </a:stretch>
        </p:blipFill>
        <p:spPr>
          <a:xfrm>
            <a:off x="2004504" y="1825625"/>
            <a:ext cx="2848991" cy="3786035"/>
          </a:xfrm>
          <a:noFill/>
        </p:spPr>
      </p:pic>
      <p:sp>
        <p:nvSpPr>
          <p:cNvPr id="10" name="Content Placeholder 3">
            <a:extLst>
              <a:ext uri="{FF2B5EF4-FFF2-40B4-BE49-F238E27FC236}">
                <a16:creationId xmlns:a16="http://schemas.microsoft.com/office/drawing/2014/main" id="{04EE3E1F-5908-0F7F-6A20-6A4F0538812E}"/>
              </a:ext>
            </a:extLst>
          </p:cNvPr>
          <p:cNvSpPr>
            <a:spLocks noGrp="1"/>
          </p:cNvSpPr>
          <p:nvPr>
            <p:ph sz="half" idx="2"/>
          </p:nvPr>
        </p:nvSpPr>
        <p:spPr>
          <a:xfrm>
            <a:off x="6172200" y="1825624"/>
            <a:ext cx="5181600" cy="3786035"/>
          </a:xfrm>
        </p:spPr>
        <p:txBody>
          <a:bodyPr/>
          <a:lstStyle/>
          <a:p>
            <a:r>
              <a:rPr lang="en-US" dirty="0"/>
              <a:t>A close game and some blowouts. Understanding why is key</a:t>
            </a:r>
          </a:p>
          <a:p>
            <a:pPr lvl="1"/>
            <a:r>
              <a:rPr lang="en-US" dirty="0"/>
              <a:t>Players missing?</a:t>
            </a:r>
          </a:p>
          <a:p>
            <a:pPr lvl="1"/>
            <a:r>
              <a:rPr lang="en-US" dirty="0"/>
              <a:t>Better team?</a:t>
            </a:r>
          </a:p>
        </p:txBody>
      </p:sp>
    </p:spTree>
    <p:extLst>
      <p:ext uri="{BB962C8B-B14F-4D97-AF65-F5344CB8AC3E}">
        <p14:creationId xmlns:p14="http://schemas.microsoft.com/office/powerpoint/2010/main" val="2206067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CA96-2A0F-9A84-0988-0CF28739E00B}"/>
              </a:ext>
            </a:extLst>
          </p:cNvPr>
          <p:cNvSpPr>
            <a:spLocks noGrp="1"/>
          </p:cNvSpPr>
          <p:nvPr>
            <p:ph type="title"/>
          </p:nvPr>
        </p:nvSpPr>
        <p:spPr/>
        <p:txBody>
          <a:bodyPr/>
          <a:lstStyle/>
          <a:p>
            <a:r>
              <a:rPr lang="en-US" dirty="0"/>
              <a:t>Received Registration Form</a:t>
            </a:r>
          </a:p>
        </p:txBody>
      </p:sp>
      <p:pic>
        <p:nvPicPr>
          <p:cNvPr id="5" name="Content Placeholder 4">
            <a:extLst>
              <a:ext uri="{FF2B5EF4-FFF2-40B4-BE49-F238E27FC236}">
                <a16:creationId xmlns:a16="http://schemas.microsoft.com/office/drawing/2014/main" id="{DCCC6B49-9DF8-D15D-E05B-EA94EA07B58C}"/>
              </a:ext>
            </a:extLst>
          </p:cNvPr>
          <p:cNvPicPr>
            <a:picLocks noGrp="1" noChangeAspect="1"/>
          </p:cNvPicPr>
          <p:nvPr>
            <p:ph idx="1"/>
          </p:nvPr>
        </p:nvPicPr>
        <p:blipFill>
          <a:blip r:embed="rId2"/>
          <a:stretch>
            <a:fillRect/>
          </a:stretch>
        </p:blipFill>
        <p:spPr>
          <a:xfrm>
            <a:off x="733426" y="1485901"/>
            <a:ext cx="3848100" cy="3862388"/>
          </a:xfrm>
        </p:spPr>
      </p:pic>
      <p:pic>
        <p:nvPicPr>
          <p:cNvPr id="9" name="Picture 8">
            <a:extLst>
              <a:ext uri="{FF2B5EF4-FFF2-40B4-BE49-F238E27FC236}">
                <a16:creationId xmlns:a16="http://schemas.microsoft.com/office/drawing/2014/main" id="{3C3831DF-5652-5D1A-8FD7-81936EC1D305}"/>
              </a:ext>
            </a:extLst>
          </p:cNvPr>
          <p:cNvPicPr>
            <a:picLocks noChangeAspect="1"/>
          </p:cNvPicPr>
          <p:nvPr/>
        </p:nvPicPr>
        <p:blipFill>
          <a:blip r:embed="rId3"/>
          <a:stretch>
            <a:fillRect/>
          </a:stretch>
        </p:blipFill>
        <p:spPr>
          <a:xfrm>
            <a:off x="5933254" y="1588295"/>
            <a:ext cx="3354444" cy="3862388"/>
          </a:xfrm>
          <a:prstGeom prst="rect">
            <a:avLst/>
          </a:prstGeom>
        </p:spPr>
      </p:pic>
    </p:spTree>
    <p:extLst>
      <p:ext uri="{BB962C8B-B14F-4D97-AF65-F5344CB8AC3E}">
        <p14:creationId xmlns:p14="http://schemas.microsoft.com/office/powerpoint/2010/main" val="2840527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E6D3-3B3B-5843-E272-7B5DF5B9D5EA}"/>
              </a:ext>
            </a:extLst>
          </p:cNvPr>
          <p:cNvSpPr>
            <a:spLocks noGrp="1"/>
          </p:cNvSpPr>
          <p:nvPr>
            <p:ph type="title"/>
          </p:nvPr>
        </p:nvSpPr>
        <p:spPr/>
        <p:txBody>
          <a:bodyPr/>
          <a:lstStyle/>
          <a:p>
            <a:r>
              <a:rPr lang="en-US" dirty="0" err="1"/>
              <a:t>Divisioning</a:t>
            </a:r>
            <a:r>
              <a:rPr lang="en-US" dirty="0"/>
              <a:t> Keys</a:t>
            </a:r>
          </a:p>
        </p:txBody>
      </p:sp>
      <p:sp>
        <p:nvSpPr>
          <p:cNvPr id="3" name="Content Placeholder 2">
            <a:extLst>
              <a:ext uri="{FF2B5EF4-FFF2-40B4-BE49-F238E27FC236}">
                <a16:creationId xmlns:a16="http://schemas.microsoft.com/office/drawing/2014/main" id="{C04D064A-F4B2-9043-43C5-2D6F2976D1E5}"/>
              </a:ext>
            </a:extLst>
          </p:cNvPr>
          <p:cNvSpPr>
            <a:spLocks noGrp="1"/>
          </p:cNvSpPr>
          <p:nvPr>
            <p:ph idx="1"/>
          </p:nvPr>
        </p:nvSpPr>
        <p:spPr/>
        <p:txBody>
          <a:bodyPr/>
          <a:lstStyle/>
          <a:p>
            <a:r>
              <a:rPr lang="en-US" dirty="0"/>
              <a:t>Information coming from one individual not multiple</a:t>
            </a:r>
          </a:p>
          <a:p>
            <a:pPr lvl="1"/>
            <a:r>
              <a:rPr lang="en-US" dirty="0"/>
              <a:t>Unable to know when all received</a:t>
            </a:r>
          </a:p>
          <a:p>
            <a:pPr lvl="1"/>
            <a:r>
              <a:rPr lang="en-US" dirty="0"/>
              <a:t>Having to transfer information into 1 document</a:t>
            </a:r>
          </a:p>
          <a:p>
            <a:endParaRPr lang="en-US" dirty="0"/>
          </a:p>
        </p:txBody>
      </p:sp>
    </p:spTree>
    <p:extLst>
      <p:ext uri="{BB962C8B-B14F-4D97-AF65-F5344CB8AC3E}">
        <p14:creationId xmlns:p14="http://schemas.microsoft.com/office/powerpoint/2010/main" val="232175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a:t>Special Olympics Wisconsin</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Leadership Grant and Athlete Leadership | September 20</a:t>
            </a:r>
            <a:r>
              <a:rPr lang="en-US" baseline="30000" dirty="0"/>
              <a:t>th</a:t>
            </a:r>
            <a:r>
              <a:rPr lang="en-US" dirty="0"/>
              <a:t>, 2025</a:t>
            </a:r>
            <a:endParaRPr lang="en-US" sz="2600" dirty="0"/>
          </a:p>
        </p:txBody>
      </p:sp>
    </p:spTree>
    <p:extLst>
      <p:ext uri="{BB962C8B-B14F-4D97-AF65-F5344CB8AC3E}">
        <p14:creationId xmlns:p14="http://schemas.microsoft.com/office/powerpoint/2010/main" val="2570166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8B7F-2701-8ABD-9156-B6148042AB90}"/>
              </a:ext>
            </a:extLst>
          </p:cNvPr>
          <p:cNvSpPr>
            <a:spLocks noGrp="1"/>
          </p:cNvSpPr>
          <p:nvPr>
            <p:ph type="title"/>
          </p:nvPr>
        </p:nvSpPr>
        <p:spPr/>
        <p:txBody>
          <a:bodyPr/>
          <a:lstStyle/>
          <a:p>
            <a:r>
              <a:rPr lang="en-US" dirty="0"/>
              <a:t>Received via Text - phone</a:t>
            </a:r>
          </a:p>
        </p:txBody>
      </p:sp>
      <p:pic>
        <p:nvPicPr>
          <p:cNvPr id="5" name="Content Placeholder 4" descr="A paper with text on it&#10;&#10;Description automatically generated">
            <a:extLst>
              <a:ext uri="{FF2B5EF4-FFF2-40B4-BE49-F238E27FC236}">
                <a16:creationId xmlns:a16="http://schemas.microsoft.com/office/drawing/2014/main" id="{E3265AF5-B105-FAC2-2119-DD45437873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13788" y="1778000"/>
            <a:ext cx="3254573" cy="4339431"/>
          </a:xfrm>
          <a:prstGeom prst="rect">
            <a:avLst/>
          </a:prstGeom>
          <a:noFill/>
          <a:ln>
            <a:noFill/>
          </a:ln>
        </p:spPr>
      </p:pic>
      <p:pic>
        <p:nvPicPr>
          <p:cNvPr id="6" name="Picture 5" descr="A piece of paper with writing on it&#10;&#10;Description automatically generated">
            <a:extLst>
              <a:ext uri="{FF2B5EF4-FFF2-40B4-BE49-F238E27FC236}">
                <a16:creationId xmlns:a16="http://schemas.microsoft.com/office/drawing/2014/main" id="{CF989219-5E8C-67A1-6913-AF0A54C9EA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1725" y="1990725"/>
            <a:ext cx="3006489" cy="4126706"/>
          </a:xfrm>
          <a:prstGeom prst="rect">
            <a:avLst/>
          </a:prstGeom>
          <a:noFill/>
          <a:ln>
            <a:noFill/>
          </a:ln>
        </p:spPr>
      </p:pic>
      <p:sp>
        <p:nvSpPr>
          <p:cNvPr id="7" name="Rectangle 6">
            <a:extLst>
              <a:ext uri="{FF2B5EF4-FFF2-40B4-BE49-F238E27FC236}">
                <a16:creationId xmlns:a16="http://schemas.microsoft.com/office/drawing/2014/main" id="{FD85E67C-4D56-E3BB-CBB5-EE3850B150C6}"/>
              </a:ext>
            </a:extLst>
          </p:cNvPr>
          <p:cNvSpPr/>
          <p:nvPr/>
        </p:nvSpPr>
        <p:spPr>
          <a:xfrm>
            <a:off x="2781300" y="2181225"/>
            <a:ext cx="1685925" cy="4762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D98956-7210-05A4-3D6C-2BEEFD5DB934}"/>
              </a:ext>
            </a:extLst>
          </p:cNvPr>
          <p:cNvSpPr/>
          <p:nvPr/>
        </p:nvSpPr>
        <p:spPr>
          <a:xfrm>
            <a:off x="2709862" y="3840480"/>
            <a:ext cx="1011746" cy="93268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5A1C5F-CCD6-7FEA-F501-D2D69DC96796}"/>
              </a:ext>
            </a:extLst>
          </p:cNvPr>
          <p:cNvSpPr/>
          <p:nvPr/>
        </p:nvSpPr>
        <p:spPr>
          <a:xfrm>
            <a:off x="7232904" y="1903095"/>
            <a:ext cx="2029968" cy="50292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030DDAA-D7E4-49D9-E725-95950E451F50}"/>
              </a:ext>
            </a:extLst>
          </p:cNvPr>
          <p:cNvSpPr/>
          <p:nvPr/>
        </p:nvSpPr>
        <p:spPr>
          <a:xfrm>
            <a:off x="7351776" y="2657475"/>
            <a:ext cx="868680" cy="90868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497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9846-7209-48B6-E72E-9B57C6014F04}"/>
              </a:ext>
            </a:extLst>
          </p:cNvPr>
          <p:cNvSpPr>
            <a:spLocks noGrp="1"/>
          </p:cNvSpPr>
          <p:nvPr>
            <p:ph type="title"/>
          </p:nvPr>
        </p:nvSpPr>
        <p:spPr/>
        <p:txBody>
          <a:bodyPr/>
          <a:lstStyle/>
          <a:p>
            <a:r>
              <a:rPr lang="en-US" dirty="0" err="1"/>
              <a:t>Divisioning</a:t>
            </a:r>
            <a:r>
              <a:rPr lang="en-US" dirty="0"/>
              <a:t> keys cont.</a:t>
            </a:r>
          </a:p>
        </p:txBody>
      </p:sp>
      <p:sp>
        <p:nvSpPr>
          <p:cNvPr id="3" name="Content Placeholder 2">
            <a:extLst>
              <a:ext uri="{FF2B5EF4-FFF2-40B4-BE49-F238E27FC236}">
                <a16:creationId xmlns:a16="http://schemas.microsoft.com/office/drawing/2014/main" id="{5DA1E758-24F1-D065-B9E9-B71B1DB7083B}"/>
              </a:ext>
            </a:extLst>
          </p:cNvPr>
          <p:cNvSpPr>
            <a:spLocks noGrp="1"/>
          </p:cNvSpPr>
          <p:nvPr>
            <p:ph idx="1"/>
          </p:nvPr>
        </p:nvSpPr>
        <p:spPr/>
        <p:txBody>
          <a:bodyPr/>
          <a:lstStyle/>
          <a:p>
            <a:r>
              <a:rPr lang="en-US" dirty="0"/>
              <a:t>Can no longer accept registration forms sent from a picture on a phone Difficult to read – information unreliable and illegible </a:t>
            </a:r>
          </a:p>
          <a:p>
            <a:pPr lvl="1"/>
            <a:r>
              <a:rPr lang="en-US" dirty="0"/>
              <a:t>Difficult to download </a:t>
            </a:r>
          </a:p>
          <a:p>
            <a:pPr lvl="1"/>
            <a:endParaRPr lang="en-US" dirty="0"/>
          </a:p>
          <a:p>
            <a:pPr lvl="1"/>
            <a:endParaRPr lang="en-US" dirty="0"/>
          </a:p>
        </p:txBody>
      </p:sp>
    </p:spTree>
    <p:extLst>
      <p:ext uri="{BB962C8B-B14F-4D97-AF65-F5344CB8AC3E}">
        <p14:creationId xmlns:p14="http://schemas.microsoft.com/office/powerpoint/2010/main" val="2368796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EA5B-C2E0-E714-82AA-509B8E8E0F58}"/>
              </a:ext>
            </a:extLst>
          </p:cNvPr>
          <p:cNvSpPr>
            <a:spLocks noGrp="1"/>
          </p:cNvSpPr>
          <p:nvPr>
            <p:ph type="title"/>
          </p:nvPr>
        </p:nvSpPr>
        <p:spPr/>
        <p:txBody>
          <a:bodyPr/>
          <a:lstStyle/>
          <a:p>
            <a:r>
              <a:rPr lang="en-US" dirty="0"/>
              <a:t>Received Registration Form</a:t>
            </a:r>
          </a:p>
        </p:txBody>
      </p:sp>
      <p:sp>
        <p:nvSpPr>
          <p:cNvPr id="3" name="Content Placeholder 2">
            <a:extLst>
              <a:ext uri="{FF2B5EF4-FFF2-40B4-BE49-F238E27FC236}">
                <a16:creationId xmlns:a16="http://schemas.microsoft.com/office/drawing/2014/main" id="{9A21616E-7AB6-5D9F-0B51-2A0A87827311}"/>
              </a:ext>
            </a:extLst>
          </p:cNvPr>
          <p:cNvSpPr>
            <a:spLocks noGrp="1"/>
          </p:cNvSpPr>
          <p:nvPr>
            <p:ph idx="1"/>
          </p:nvPr>
        </p:nvSpPr>
        <p:spPr/>
        <p:txBody>
          <a:bodyPr/>
          <a:lstStyle/>
          <a:p>
            <a:r>
              <a:rPr lang="en-US" dirty="0"/>
              <a:t>Types of Handwriting received:</a:t>
            </a:r>
          </a:p>
          <a:p>
            <a:pPr lvl="1"/>
            <a:r>
              <a:rPr lang="en-US" sz="3200" dirty="0">
                <a:latin typeface="Chiller" panose="04020404031007020602" pitchFamily="82" charset="0"/>
              </a:rPr>
              <a:t>Samples of handwritten styles </a:t>
            </a:r>
            <a:r>
              <a:rPr lang="en-US" sz="3200" dirty="0">
                <a:cs typeface="Dreaming Outloud Script Pro" panose="03050502040304050704" pitchFamily="66" charset="0"/>
              </a:rPr>
              <a:t>or</a:t>
            </a:r>
            <a:r>
              <a:rPr lang="en-US" sz="3200" dirty="0">
                <a:latin typeface="Dreaming Outloud Script Pro" panose="03050502040304050704" pitchFamily="66" charset="0"/>
                <a:cs typeface="Dreaming Outloud Script Pro" panose="03050502040304050704" pitchFamily="66" charset="0"/>
              </a:rPr>
              <a:t> Local Program</a:t>
            </a:r>
            <a:r>
              <a:rPr lang="en-US" sz="3200" dirty="0">
                <a:cs typeface="Dreaming Outloud Script Pro" panose="03050502040304050704" pitchFamily="66" charset="0"/>
              </a:rPr>
              <a:t> or </a:t>
            </a:r>
            <a:r>
              <a:rPr lang="en-US" sz="3200" dirty="0">
                <a:latin typeface="Vladimir Script" panose="03050402040407070305" pitchFamily="66" charset="0"/>
                <a:cs typeface="Dreaming Outloud Script Pro" panose="03050502040304050704" pitchFamily="66" charset="0"/>
              </a:rPr>
              <a:t>Another Style</a:t>
            </a:r>
            <a:r>
              <a:rPr lang="en-US" sz="3200" dirty="0">
                <a:cs typeface="Dreaming Outloud Script Pro" panose="03050502040304050704" pitchFamily="66" charset="0"/>
              </a:rPr>
              <a:t> </a:t>
            </a:r>
            <a:r>
              <a:rPr lang="en-US" sz="3200" dirty="0">
                <a:latin typeface="Cochocib Script Latin Pro" panose="020F0502020204030204" pitchFamily="2" charset="0"/>
                <a:cs typeface="Dreaming Outloud Script Pro" panose="03050502040304050704" pitchFamily="66" charset="0"/>
              </a:rPr>
              <a:t>Finally  another sample of received style</a:t>
            </a:r>
            <a:endParaRPr lang="en-US" sz="3200" dirty="0">
              <a:cs typeface="Dreaming Outloud Script Pro" panose="03050502040304050704" pitchFamily="66" charset="0"/>
            </a:endParaRPr>
          </a:p>
          <a:p>
            <a:pPr marL="457200" lvl="1" indent="0">
              <a:buNone/>
            </a:pPr>
            <a:r>
              <a:rPr lang="en-US" dirty="0">
                <a:cs typeface="Dreaming Outloud Script Pro" panose="03050502040304050704" pitchFamily="66" charset="0"/>
              </a:rPr>
              <a:t>Everyone is unique in their styles, but some just take a bit longer to understand and to prevent confusion when handwriting, please print.</a:t>
            </a:r>
          </a:p>
        </p:txBody>
      </p:sp>
    </p:spTree>
    <p:extLst>
      <p:ext uri="{BB962C8B-B14F-4D97-AF65-F5344CB8AC3E}">
        <p14:creationId xmlns:p14="http://schemas.microsoft.com/office/powerpoint/2010/main" val="34991927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6AE0-8BB2-C5A7-067F-701315D85D16}"/>
              </a:ext>
            </a:extLst>
          </p:cNvPr>
          <p:cNvSpPr>
            <a:spLocks noGrp="1"/>
          </p:cNvSpPr>
          <p:nvPr>
            <p:ph type="title"/>
          </p:nvPr>
        </p:nvSpPr>
        <p:spPr/>
        <p:txBody>
          <a:bodyPr/>
          <a:lstStyle/>
          <a:p>
            <a:r>
              <a:rPr lang="en-US" dirty="0"/>
              <a:t>Request for One means of submittal</a:t>
            </a:r>
          </a:p>
        </p:txBody>
      </p:sp>
      <p:sp>
        <p:nvSpPr>
          <p:cNvPr id="3" name="Content Placeholder 2">
            <a:extLst>
              <a:ext uri="{FF2B5EF4-FFF2-40B4-BE49-F238E27FC236}">
                <a16:creationId xmlns:a16="http://schemas.microsoft.com/office/drawing/2014/main" id="{268D9622-FE4F-2345-4023-81E0EA94F36F}"/>
              </a:ext>
            </a:extLst>
          </p:cNvPr>
          <p:cNvSpPr>
            <a:spLocks noGrp="1"/>
          </p:cNvSpPr>
          <p:nvPr>
            <p:ph idx="1"/>
          </p:nvPr>
        </p:nvSpPr>
        <p:spPr>
          <a:xfrm>
            <a:off x="838200" y="1554480"/>
            <a:ext cx="10515600" cy="4050791"/>
          </a:xfrm>
        </p:spPr>
        <p:txBody>
          <a:bodyPr/>
          <a:lstStyle/>
          <a:p>
            <a:r>
              <a:rPr lang="en-US" dirty="0"/>
              <a:t>SOWI ADs currently receives registration forms via:</a:t>
            </a:r>
          </a:p>
          <a:p>
            <a:pPr lvl="1"/>
            <a:r>
              <a:rPr lang="en-US" dirty="0"/>
              <a:t>Regular Mail</a:t>
            </a:r>
          </a:p>
          <a:p>
            <a:pPr lvl="1"/>
            <a:r>
              <a:rPr lang="en-US" dirty="0"/>
              <a:t>Email</a:t>
            </a:r>
          </a:p>
          <a:p>
            <a:pPr lvl="1"/>
            <a:r>
              <a:rPr lang="en-US" dirty="0"/>
              <a:t>Zoom Text message</a:t>
            </a:r>
          </a:p>
          <a:p>
            <a:pPr lvl="1"/>
            <a:r>
              <a:rPr lang="en-US" dirty="0"/>
              <a:t>Personal phone Text Message</a:t>
            </a:r>
          </a:p>
          <a:p>
            <a:pPr marL="0" indent="0">
              <a:buNone/>
            </a:pPr>
            <a:r>
              <a:rPr lang="en-US" dirty="0"/>
              <a:t>*Must use the online registration forms and scanned/emailed to the Regional AD*</a:t>
            </a:r>
          </a:p>
          <a:p>
            <a:pPr marL="457200" lvl="1" indent="0">
              <a:buNone/>
            </a:pPr>
            <a:endParaRPr lang="en-US" dirty="0"/>
          </a:p>
        </p:txBody>
      </p:sp>
    </p:spTree>
    <p:extLst>
      <p:ext uri="{BB962C8B-B14F-4D97-AF65-F5344CB8AC3E}">
        <p14:creationId xmlns:p14="http://schemas.microsoft.com/office/powerpoint/2010/main" val="4402978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Special Olympics Wisconsin</a:t>
            </a:r>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Sports</a:t>
            </a:r>
          </a:p>
          <a:p>
            <a:pPr>
              <a:lnSpc>
                <a:spcPct val="100000"/>
              </a:lnSpc>
            </a:pPr>
            <a:endParaRPr lang="en-US" sz="2600" dirty="0"/>
          </a:p>
        </p:txBody>
      </p:sp>
    </p:spTree>
    <p:extLst>
      <p:ext uri="{BB962C8B-B14F-4D97-AF65-F5344CB8AC3E}">
        <p14:creationId xmlns:p14="http://schemas.microsoft.com/office/powerpoint/2010/main" val="39345122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BFE7-87EE-26C8-2580-AA670AD24942}"/>
              </a:ext>
            </a:extLst>
          </p:cNvPr>
          <p:cNvSpPr>
            <a:spLocks noGrp="1"/>
          </p:cNvSpPr>
          <p:nvPr>
            <p:ph type="title"/>
          </p:nvPr>
        </p:nvSpPr>
        <p:spPr/>
        <p:txBody>
          <a:bodyPr/>
          <a:lstStyle/>
          <a:p>
            <a:r>
              <a:rPr lang="en-US" dirty="0"/>
              <a:t>2025/2026 Sports Season</a:t>
            </a:r>
          </a:p>
        </p:txBody>
      </p:sp>
      <p:sp>
        <p:nvSpPr>
          <p:cNvPr id="3" name="Content Placeholder 2">
            <a:extLst>
              <a:ext uri="{FF2B5EF4-FFF2-40B4-BE49-F238E27FC236}">
                <a16:creationId xmlns:a16="http://schemas.microsoft.com/office/drawing/2014/main" id="{94F97D54-9115-3059-8E1B-1EE74AD20B8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72446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253F3-DD4A-B7C9-AD42-A9243B1893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FC5D3-1914-F9B2-15C5-5C8E3B28568B}"/>
              </a:ext>
            </a:extLst>
          </p:cNvPr>
          <p:cNvSpPr>
            <a:spLocks noGrp="1"/>
          </p:cNvSpPr>
          <p:nvPr>
            <p:ph type="ctrTitle"/>
          </p:nvPr>
        </p:nvSpPr>
        <p:spPr>
          <a:xfrm>
            <a:off x="484909" y="187308"/>
            <a:ext cx="10169236" cy="2387600"/>
          </a:xfrm>
        </p:spPr>
        <p:txBody>
          <a:bodyPr/>
          <a:lstStyle/>
          <a:p>
            <a:r>
              <a:rPr lang="en-US" dirty="0"/>
              <a:t>Special Olympics Wisconsin</a:t>
            </a:r>
          </a:p>
        </p:txBody>
      </p:sp>
      <p:sp>
        <p:nvSpPr>
          <p:cNvPr id="3" name="Subtitle 2">
            <a:extLst>
              <a:ext uri="{FF2B5EF4-FFF2-40B4-BE49-F238E27FC236}">
                <a16:creationId xmlns:a16="http://schemas.microsoft.com/office/drawing/2014/main" id="{A7BD9EC6-DE17-BBE7-199C-0760FB981463}"/>
              </a:ext>
            </a:extLst>
          </p:cNvPr>
          <p:cNvSpPr>
            <a:spLocks noGrp="1"/>
          </p:cNvSpPr>
          <p:nvPr>
            <p:ph type="subTitle" idx="1"/>
          </p:nvPr>
        </p:nvSpPr>
        <p:spPr>
          <a:xfrm>
            <a:off x="1524000" y="3184264"/>
            <a:ext cx="7358743" cy="1366221"/>
          </a:xfrm>
        </p:spPr>
        <p:txBody>
          <a:bodyPr>
            <a:normAutofit/>
          </a:bodyPr>
          <a:lstStyle/>
          <a:p>
            <a:pPr>
              <a:lnSpc>
                <a:spcPct val="100000"/>
              </a:lnSpc>
            </a:pPr>
            <a:r>
              <a:rPr lang="en-US" dirty="0"/>
              <a:t>Operations</a:t>
            </a:r>
          </a:p>
          <a:p>
            <a:pPr>
              <a:lnSpc>
                <a:spcPct val="100000"/>
              </a:lnSpc>
            </a:pPr>
            <a:endParaRPr lang="en-US" sz="2600" dirty="0"/>
          </a:p>
        </p:txBody>
      </p:sp>
    </p:spTree>
    <p:extLst>
      <p:ext uri="{BB962C8B-B14F-4D97-AF65-F5344CB8AC3E}">
        <p14:creationId xmlns:p14="http://schemas.microsoft.com/office/powerpoint/2010/main" val="1485816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8D9A-3288-AEF3-74CC-2A8ADBEC5344}"/>
              </a:ext>
            </a:extLst>
          </p:cNvPr>
          <p:cNvSpPr>
            <a:spLocks noGrp="1"/>
          </p:cNvSpPr>
          <p:nvPr>
            <p:ph type="title"/>
          </p:nvPr>
        </p:nvSpPr>
        <p:spPr/>
        <p:txBody>
          <a:bodyPr/>
          <a:lstStyle/>
          <a:p>
            <a:r>
              <a:rPr lang="en-US" dirty="0"/>
              <a:t>Who do you call??</a:t>
            </a:r>
          </a:p>
        </p:txBody>
      </p:sp>
      <p:sp>
        <p:nvSpPr>
          <p:cNvPr id="3" name="Content Placeholder 2">
            <a:extLst>
              <a:ext uri="{FF2B5EF4-FFF2-40B4-BE49-F238E27FC236}">
                <a16:creationId xmlns:a16="http://schemas.microsoft.com/office/drawing/2014/main" id="{A91DF36C-F6BE-6AF9-D2ED-75C4983D8941}"/>
              </a:ext>
            </a:extLst>
          </p:cNvPr>
          <p:cNvSpPr>
            <a:spLocks noGrp="1"/>
          </p:cNvSpPr>
          <p:nvPr>
            <p:ph idx="1"/>
          </p:nvPr>
        </p:nvSpPr>
        <p:spPr>
          <a:xfrm>
            <a:off x="838200" y="1825625"/>
            <a:ext cx="10515600" cy="3987346"/>
          </a:xfrm>
        </p:spPr>
        <p:txBody>
          <a:bodyPr/>
          <a:lstStyle/>
          <a:p>
            <a:pPr lvl="0">
              <a:lnSpc>
                <a:spcPct val="150000"/>
              </a:lnSpc>
            </a:pPr>
            <a:r>
              <a:rPr lang="en-US" sz="1600" dirty="0"/>
              <a:t>Volunteers? </a:t>
            </a:r>
          </a:p>
          <a:p>
            <a:pPr lvl="0">
              <a:lnSpc>
                <a:spcPct val="150000"/>
              </a:lnSpc>
            </a:pPr>
            <a:r>
              <a:rPr lang="en-US" sz="1600" dirty="0"/>
              <a:t>Coach training? </a:t>
            </a:r>
          </a:p>
          <a:p>
            <a:pPr lvl="0">
              <a:lnSpc>
                <a:spcPct val="150000"/>
              </a:lnSpc>
            </a:pPr>
            <a:r>
              <a:rPr lang="en-US" sz="1600" dirty="0"/>
              <a:t>Tournament registrations and fees</a:t>
            </a:r>
          </a:p>
          <a:p>
            <a:pPr lvl="0">
              <a:lnSpc>
                <a:spcPct val="150000"/>
              </a:lnSpc>
            </a:pPr>
            <a:r>
              <a:rPr lang="en-US" sz="1600" dirty="0"/>
              <a:t>Accounts Payable? </a:t>
            </a:r>
          </a:p>
          <a:p>
            <a:pPr lvl="0">
              <a:lnSpc>
                <a:spcPct val="150000"/>
              </a:lnSpc>
            </a:pPr>
            <a:r>
              <a:rPr lang="en-US" sz="1600" dirty="0"/>
              <a:t>Gift Receipts</a:t>
            </a:r>
          </a:p>
          <a:p>
            <a:pPr lvl="0">
              <a:lnSpc>
                <a:spcPct val="150000"/>
              </a:lnSpc>
            </a:pPr>
            <a:r>
              <a:rPr lang="en-US" sz="1600" dirty="0"/>
              <a:t>Month-end financials</a:t>
            </a:r>
          </a:p>
          <a:p>
            <a:pPr lvl="0">
              <a:lnSpc>
                <a:spcPct val="150000"/>
              </a:lnSpc>
            </a:pPr>
            <a:r>
              <a:rPr lang="en-US" sz="1600" dirty="0"/>
              <a:t>Allowable/Non-Allowable Expenses</a:t>
            </a:r>
          </a:p>
          <a:p>
            <a:pPr lvl="0">
              <a:lnSpc>
                <a:spcPct val="150000"/>
              </a:lnSpc>
            </a:pPr>
            <a:r>
              <a:rPr lang="en-US" sz="1600" dirty="0"/>
              <a:t>Community Event Fundraisers</a:t>
            </a:r>
          </a:p>
          <a:p>
            <a:endParaRPr lang="en-US" sz="2000" dirty="0"/>
          </a:p>
        </p:txBody>
      </p:sp>
    </p:spTree>
    <p:extLst>
      <p:ext uri="{BB962C8B-B14F-4D97-AF65-F5344CB8AC3E}">
        <p14:creationId xmlns:p14="http://schemas.microsoft.com/office/powerpoint/2010/main" val="24615158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6E0D-B5CC-F9BB-D635-8C4DD2DB09D5}"/>
              </a:ext>
            </a:extLst>
          </p:cNvPr>
          <p:cNvSpPr>
            <a:spLocks noGrp="1"/>
          </p:cNvSpPr>
          <p:nvPr>
            <p:ph type="title"/>
          </p:nvPr>
        </p:nvSpPr>
        <p:spPr/>
        <p:txBody>
          <a:bodyPr/>
          <a:lstStyle/>
          <a:p>
            <a:r>
              <a:rPr lang="en-US" dirty="0"/>
              <a:t>Allowable Expenses</a:t>
            </a:r>
          </a:p>
        </p:txBody>
      </p:sp>
      <p:sp>
        <p:nvSpPr>
          <p:cNvPr id="3" name="Content Placeholder 2">
            <a:extLst>
              <a:ext uri="{FF2B5EF4-FFF2-40B4-BE49-F238E27FC236}">
                <a16:creationId xmlns:a16="http://schemas.microsoft.com/office/drawing/2014/main" id="{E3FED3BF-8DC2-0A86-BB69-0CDF5E7BE932}"/>
              </a:ext>
            </a:extLst>
          </p:cNvPr>
          <p:cNvSpPr>
            <a:spLocks noGrp="1"/>
          </p:cNvSpPr>
          <p:nvPr>
            <p:ph idx="1"/>
          </p:nvPr>
        </p:nvSpPr>
        <p:spPr/>
        <p:txBody>
          <a:bodyPr/>
          <a:lstStyle/>
          <a:p>
            <a:pPr lvl="0"/>
            <a:r>
              <a:rPr lang="en-US" dirty="0"/>
              <a:t>Coach and athlete uniforms</a:t>
            </a:r>
          </a:p>
          <a:p>
            <a:pPr lvl="0"/>
            <a:r>
              <a:rPr lang="en-US" dirty="0"/>
              <a:t>Volunteer fuel reimbursement</a:t>
            </a:r>
          </a:p>
          <a:p>
            <a:pPr lvl="0"/>
            <a:r>
              <a:rPr lang="en-US" dirty="0"/>
              <a:t>Gift card for volunteer appreciation</a:t>
            </a:r>
          </a:p>
          <a:p>
            <a:pPr lvl="0"/>
            <a:r>
              <a:rPr lang="en-US" dirty="0"/>
              <a:t>Outreach materials</a:t>
            </a:r>
          </a:p>
          <a:p>
            <a:pPr lvl="0"/>
            <a:r>
              <a:rPr lang="en-US" dirty="0"/>
              <a:t>Celebration/entertainment expenses</a:t>
            </a:r>
          </a:p>
          <a:p>
            <a:endParaRPr lang="en-US" dirty="0"/>
          </a:p>
        </p:txBody>
      </p:sp>
    </p:spTree>
    <p:extLst>
      <p:ext uri="{BB962C8B-B14F-4D97-AF65-F5344CB8AC3E}">
        <p14:creationId xmlns:p14="http://schemas.microsoft.com/office/powerpoint/2010/main" val="4022957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FF96-8A31-4826-9B06-BB38E0D052D7}"/>
              </a:ext>
            </a:extLst>
          </p:cNvPr>
          <p:cNvSpPr>
            <a:spLocks noGrp="1"/>
          </p:cNvSpPr>
          <p:nvPr>
            <p:ph type="title"/>
          </p:nvPr>
        </p:nvSpPr>
        <p:spPr/>
        <p:txBody>
          <a:bodyPr/>
          <a:lstStyle/>
          <a:p>
            <a:r>
              <a:rPr lang="en-US" dirty="0"/>
              <a:t>Allowable Expenses cont.</a:t>
            </a:r>
          </a:p>
        </p:txBody>
      </p:sp>
      <p:sp>
        <p:nvSpPr>
          <p:cNvPr id="3" name="Content Placeholder 2">
            <a:extLst>
              <a:ext uri="{FF2B5EF4-FFF2-40B4-BE49-F238E27FC236}">
                <a16:creationId xmlns:a16="http://schemas.microsoft.com/office/drawing/2014/main" id="{96146DE2-0B5E-26B2-A0F7-E7B12D15E0A4}"/>
              </a:ext>
            </a:extLst>
          </p:cNvPr>
          <p:cNvSpPr>
            <a:spLocks noGrp="1"/>
          </p:cNvSpPr>
          <p:nvPr>
            <p:ph idx="1"/>
          </p:nvPr>
        </p:nvSpPr>
        <p:spPr/>
        <p:txBody>
          <a:bodyPr/>
          <a:lstStyle/>
          <a:p>
            <a:pPr lvl="0"/>
            <a:r>
              <a:rPr lang="en-US" dirty="0"/>
              <a:t>Office supplies, such as envelopes and postage</a:t>
            </a:r>
          </a:p>
          <a:p>
            <a:pPr lvl="0"/>
            <a:r>
              <a:rPr lang="en-US" dirty="0"/>
              <a:t>Snacks and meals for athletes and coaches</a:t>
            </a:r>
          </a:p>
          <a:p>
            <a:pPr lvl="0"/>
            <a:r>
              <a:rPr lang="en-US" dirty="0"/>
              <a:t>Cell phone service</a:t>
            </a:r>
          </a:p>
          <a:p>
            <a:pPr lvl="0"/>
            <a:r>
              <a:rPr lang="en-US" dirty="0"/>
              <a:t>Vehicle or asset purchases </a:t>
            </a:r>
          </a:p>
          <a:p>
            <a:pPr lvl="0"/>
            <a:r>
              <a:rPr lang="en-US" dirty="0"/>
              <a:t>What is the amount that an LP must notify for approval?</a:t>
            </a:r>
          </a:p>
          <a:p>
            <a:pPr lvl="0"/>
            <a:r>
              <a:rPr lang="en-US" dirty="0"/>
              <a:t>Technology – Laptop or printer?</a:t>
            </a:r>
          </a:p>
          <a:p>
            <a:endParaRPr lang="en-US" dirty="0"/>
          </a:p>
        </p:txBody>
      </p:sp>
    </p:spTree>
    <p:extLst>
      <p:ext uri="{BB962C8B-B14F-4D97-AF65-F5344CB8AC3E}">
        <p14:creationId xmlns:p14="http://schemas.microsoft.com/office/powerpoint/2010/main" val="8213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2EB5-0A32-290A-B4E4-F4F28D11EDF7}"/>
              </a:ext>
            </a:extLst>
          </p:cNvPr>
          <p:cNvSpPr>
            <a:spLocks noGrp="1"/>
          </p:cNvSpPr>
          <p:nvPr>
            <p:ph type="title"/>
          </p:nvPr>
        </p:nvSpPr>
        <p:spPr/>
        <p:txBody>
          <a:bodyPr/>
          <a:lstStyle/>
          <a:p>
            <a:r>
              <a:rPr lang="en-US" dirty="0"/>
              <a:t>Who are we?</a:t>
            </a:r>
          </a:p>
        </p:txBody>
      </p:sp>
      <p:sp>
        <p:nvSpPr>
          <p:cNvPr id="3" name="Content Placeholder 2">
            <a:extLst>
              <a:ext uri="{FF2B5EF4-FFF2-40B4-BE49-F238E27FC236}">
                <a16:creationId xmlns:a16="http://schemas.microsoft.com/office/drawing/2014/main" id="{F4D4E2EB-1E13-7961-9E38-E2AB0634222E}"/>
              </a:ext>
            </a:extLst>
          </p:cNvPr>
          <p:cNvSpPr>
            <a:spLocks noGrp="1"/>
          </p:cNvSpPr>
          <p:nvPr>
            <p:ph idx="1"/>
          </p:nvPr>
        </p:nvSpPr>
        <p:spPr/>
        <p:txBody>
          <a:bodyPr vert="horz" lIns="91440" tIns="45720" rIns="91440" bIns="45720" rtlCol="0" anchor="t">
            <a:noAutofit/>
          </a:bodyPr>
          <a:lstStyle/>
          <a:p>
            <a:r>
              <a:rPr lang="en-US" dirty="0"/>
              <a:t>Lexi Galarowicz: Unified Leadership Specialist</a:t>
            </a:r>
          </a:p>
          <a:p>
            <a:pPr lvl="1"/>
            <a:r>
              <a:rPr lang="en-US" dirty="0">
                <a:latin typeface="Ubuntu"/>
              </a:rPr>
              <a:t>Athlete and Special Olympics Wisconsin employee</a:t>
            </a:r>
            <a:endParaRPr lang="en-US" dirty="0"/>
          </a:p>
          <a:p>
            <a:pPr lvl="1"/>
            <a:r>
              <a:rPr lang="en-US" dirty="0">
                <a:latin typeface="Ubuntu"/>
                <a:hlinkClick r:id="rId2"/>
              </a:rPr>
              <a:t>Mgalarowicz@specialolympicswisconsin.org</a:t>
            </a:r>
            <a:r>
              <a:rPr lang="en-US" dirty="0">
                <a:latin typeface="Ubuntu"/>
              </a:rPr>
              <a:t> </a:t>
            </a:r>
            <a:endParaRPr lang="en-US" dirty="0"/>
          </a:p>
          <a:p>
            <a:r>
              <a:rPr lang="en-US" dirty="0"/>
              <a:t>Deb Moore-Gruenloh: Athlete Leadership Coordinator </a:t>
            </a:r>
          </a:p>
          <a:p>
            <a:pPr lvl="1"/>
            <a:r>
              <a:rPr lang="en-US" dirty="0"/>
              <a:t>Long time Volunteer and Coach</a:t>
            </a:r>
          </a:p>
        </p:txBody>
      </p:sp>
    </p:spTree>
    <p:extLst>
      <p:ext uri="{BB962C8B-B14F-4D97-AF65-F5344CB8AC3E}">
        <p14:creationId xmlns:p14="http://schemas.microsoft.com/office/powerpoint/2010/main" val="2840451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r>
              <a:rPr lang="en-US" dirty="0"/>
              <a:t>Special Olympics Wisconsin</a:t>
            </a:r>
          </a:p>
        </p:txBody>
      </p:sp>
      <p:pic>
        <p:nvPicPr>
          <p:cNvPr id="5" name="Picture 4" descr="A logo with a couple of people in the arms&#10;&#10;AI-generated content may be incorrect.">
            <a:extLst>
              <a:ext uri="{FF2B5EF4-FFF2-40B4-BE49-F238E27FC236}">
                <a16:creationId xmlns:a16="http://schemas.microsoft.com/office/drawing/2014/main" id="{80A98A49-B532-8E2C-3F24-D7242C8FED3E}"/>
              </a:ext>
            </a:extLst>
          </p:cNvPr>
          <p:cNvPicPr>
            <a:picLocks noChangeAspect="1"/>
          </p:cNvPicPr>
          <p:nvPr/>
        </p:nvPicPr>
        <p:blipFill>
          <a:blip r:embed="rId2"/>
          <a:stretch>
            <a:fillRect/>
          </a:stretch>
        </p:blipFill>
        <p:spPr>
          <a:xfrm>
            <a:off x="-175919" y="2102936"/>
            <a:ext cx="5425451" cy="2493269"/>
          </a:xfrm>
          <a:prstGeom prst="rect">
            <a:avLst/>
          </a:prstGeom>
        </p:spPr>
      </p:pic>
    </p:spTree>
    <p:extLst>
      <p:ext uri="{BB962C8B-B14F-4D97-AF65-F5344CB8AC3E}">
        <p14:creationId xmlns:p14="http://schemas.microsoft.com/office/powerpoint/2010/main" val="4060518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D7EC-8930-4AC6-1EE8-06BE94A122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40A95D-5BCF-50AB-AB11-3CF8730D124B}"/>
              </a:ext>
            </a:extLst>
          </p:cNvPr>
          <p:cNvSpPr>
            <a:spLocks noGrp="1"/>
          </p:cNvSpPr>
          <p:nvPr>
            <p:ph type="title"/>
          </p:nvPr>
        </p:nvSpPr>
        <p:spPr/>
        <p:txBody>
          <a:bodyPr/>
          <a:lstStyle/>
          <a:p>
            <a:r>
              <a:rPr lang="en-US" dirty="0"/>
              <a:t>Who Are Special Olympics WI Families?</a:t>
            </a:r>
          </a:p>
        </p:txBody>
      </p:sp>
      <p:sp>
        <p:nvSpPr>
          <p:cNvPr id="6" name="TextBox 5">
            <a:extLst>
              <a:ext uri="{FF2B5EF4-FFF2-40B4-BE49-F238E27FC236}">
                <a16:creationId xmlns:a16="http://schemas.microsoft.com/office/drawing/2014/main" id="{1A33341B-91CB-8D73-A4AA-809A4C05201C}"/>
              </a:ext>
            </a:extLst>
          </p:cNvPr>
          <p:cNvSpPr txBox="1"/>
          <p:nvPr/>
        </p:nvSpPr>
        <p:spPr>
          <a:xfrm>
            <a:off x="731139" y="1832128"/>
            <a:ext cx="10515600" cy="3599768"/>
          </a:xfrm>
          <a:prstGeom prst="rect">
            <a:avLst/>
          </a:prstGeom>
          <a:noFill/>
        </p:spPr>
        <p:txBody>
          <a:bodyPr wrap="square">
            <a:spAutoFit/>
          </a:bodyPr>
          <a:lstStyle/>
          <a:p>
            <a:pPr marL="640080" marR="0" lvl="0"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Families of Special Olympics Wisconsin (SOWI) athletes and Young Athletes® play an important role in the accomplishments and success of SOWI and its athletes. They are:</a:t>
            </a:r>
          </a:p>
          <a:p>
            <a:pPr marL="109728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Ambassadors, volunteers, coaches, Unified Partners, fundraisers and “fans in the stands”</a:t>
            </a:r>
          </a:p>
          <a:p>
            <a:pPr marL="109728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Parents, caregivers and siblings </a:t>
            </a:r>
          </a:p>
          <a:p>
            <a:pPr marL="109728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First-hand witnesses to the positive impact participation in SOWI has on their child, sibling, or loved one</a:t>
            </a:r>
          </a:p>
        </p:txBody>
      </p:sp>
    </p:spTree>
    <p:extLst>
      <p:ext uri="{BB962C8B-B14F-4D97-AF65-F5344CB8AC3E}">
        <p14:creationId xmlns:p14="http://schemas.microsoft.com/office/powerpoint/2010/main" val="26641735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C4B9-3690-E695-7D42-553CBE6ED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C605A-7273-D839-06EA-355E146BDBD4}"/>
              </a:ext>
            </a:extLst>
          </p:cNvPr>
          <p:cNvSpPr>
            <a:spLocks noGrp="1"/>
          </p:cNvSpPr>
          <p:nvPr>
            <p:ph type="ctrTitle"/>
          </p:nvPr>
        </p:nvSpPr>
        <p:spPr>
          <a:xfrm>
            <a:off x="484909" y="187308"/>
            <a:ext cx="10169236" cy="2387600"/>
          </a:xfrm>
        </p:spPr>
        <p:txBody>
          <a:bodyPr/>
          <a:lstStyle/>
          <a:p>
            <a:r>
              <a:rPr lang="en-US" altLang="en-US" sz="4800" dirty="0"/>
              <a:t>Empowering Families through Family Leadership</a:t>
            </a:r>
            <a:endParaRPr lang="en-US" sz="4800" dirty="0"/>
          </a:p>
        </p:txBody>
      </p:sp>
    </p:spTree>
    <p:extLst>
      <p:ext uri="{BB962C8B-B14F-4D97-AF65-F5344CB8AC3E}">
        <p14:creationId xmlns:p14="http://schemas.microsoft.com/office/powerpoint/2010/main" val="7280310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A3467-69DD-0D33-CB2A-B7E91432BE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6F9B5A-C0FD-1D48-BA1E-3CAEC1E656A3}"/>
              </a:ext>
            </a:extLst>
          </p:cNvPr>
          <p:cNvSpPr>
            <a:spLocks noGrp="1"/>
          </p:cNvSpPr>
          <p:nvPr>
            <p:ph type="title"/>
          </p:nvPr>
        </p:nvSpPr>
        <p:spPr/>
        <p:txBody>
          <a:bodyPr/>
          <a:lstStyle/>
          <a:p>
            <a:r>
              <a:rPr lang="en-US" dirty="0"/>
              <a:t>Family Leadership Council</a:t>
            </a:r>
          </a:p>
        </p:txBody>
      </p:sp>
      <p:sp>
        <p:nvSpPr>
          <p:cNvPr id="6" name="TextBox 5">
            <a:extLst>
              <a:ext uri="{FF2B5EF4-FFF2-40B4-BE49-F238E27FC236}">
                <a16:creationId xmlns:a16="http://schemas.microsoft.com/office/drawing/2014/main" id="{E27BDFEF-3BCF-10F2-D66C-307ACEC6A4FC}"/>
              </a:ext>
            </a:extLst>
          </p:cNvPr>
          <p:cNvSpPr txBox="1"/>
          <p:nvPr/>
        </p:nvSpPr>
        <p:spPr>
          <a:xfrm>
            <a:off x="731139" y="1832128"/>
            <a:ext cx="10515600" cy="3354957"/>
          </a:xfrm>
          <a:prstGeom prst="rect">
            <a:avLst/>
          </a:prstGeom>
          <a:noFill/>
        </p:spPr>
        <p:txBody>
          <a:bodyPr wrap="square">
            <a:spAutoFit/>
          </a:bodyPr>
          <a:lstStyle/>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Family leaders can enhance communication, collaboration and engagement among Special Olympics Wisconsin families.</a:t>
            </a:r>
          </a:p>
          <a:p>
            <a:pPr marL="685800" lvl="1" indent="-457200">
              <a:lnSpc>
                <a:spcPct val="115000"/>
              </a:lnSpc>
              <a:spcBef>
                <a:spcPts val="500"/>
              </a:spcBef>
              <a:spcAft>
                <a:spcPts val="800"/>
              </a:spcAft>
              <a:buFont typeface="Arial" panose="020B0604020202020204" pitchFamily="34" charset="0"/>
              <a:buChar char="•"/>
              <a:defRPr/>
            </a:pPr>
            <a:r>
              <a:rPr lang="en-US" sz="2400" kern="100" dirty="0">
                <a:solidFill>
                  <a:prstClr val="black"/>
                </a:solidFill>
                <a:latin typeface="Ubuntu" panose="020B0504030602030204" pitchFamily="34" charset="0"/>
                <a:ea typeface="Aptos" panose="020B0004020202020204" pitchFamily="34" charset="0"/>
                <a:cs typeface="Times New Roman" panose="02020603050405020304" pitchFamily="18" charset="0"/>
              </a:rPr>
              <a:t>Goal - Foster a supportive and inclusive community for Special Olympics Wisconsin families by creating a Family Leadership Council where families can network, access resources and contribute to the success of their local program and SOWI.</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endPar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46721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9ABB0-06DA-3CD5-C231-81C536FFAB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C4EDAF-2D18-B93F-CC64-59A7E4B8335D}"/>
              </a:ext>
            </a:extLst>
          </p:cNvPr>
          <p:cNvSpPr>
            <a:spLocks noGrp="1"/>
          </p:cNvSpPr>
          <p:nvPr>
            <p:ph type="title"/>
          </p:nvPr>
        </p:nvSpPr>
        <p:spPr/>
        <p:txBody>
          <a:bodyPr/>
          <a:lstStyle/>
          <a:p>
            <a:r>
              <a:rPr lang="en-US" dirty="0"/>
              <a:t>Family Leaders Will…</a:t>
            </a:r>
          </a:p>
        </p:txBody>
      </p:sp>
      <p:sp>
        <p:nvSpPr>
          <p:cNvPr id="6" name="TextBox 5">
            <a:extLst>
              <a:ext uri="{FF2B5EF4-FFF2-40B4-BE49-F238E27FC236}">
                <a16:creationId xmlns:a16="http://schemas.microsoft.com/office/drawing/2014/main" id="{339B4841-1DC6-C572-1740-F9781B1EAC5E}"/>
              </a:ext>
            </a:extLst>
          </p:cNvPr>
          <p:cNvSpPr txBox="1"/>
          <p:nvPr/>
        </p:nvSpPr>
        <p:spPr>
          <a:xfrm>
            <a:off x="639699" y="1557808"/>
            <a:ext cx="10515600" cy="3908058"/>
          </a:xfrm>
          <a:prstGeom prst="rect">
            <a:avLst/>
          </a:prstGeom>
          <a:noFill/>
        </p:spPr>
        <p:txBody>
          <a:bodyPr wrap="square">
            <a:spAutoFit/>
          </a:bodyPr>
          <a:lstStyle/>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Understand the goals and structure of their local program and SOWI and will be part of the Local Program Management Team.</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Provide families information, resources and guidance on Special Olympics involvement.</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Develop and promote family engagement.</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Provide feedback on family engagement initiatives and needs of families both on off the playing field.</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Empower families as leaders of inclusion in SOWI and their communities, to support the growth of the local program and SOWI.</a:t>
            </a:r>
          </a:p>
        </p:txBody>
      </p:sp>
    </p:spTree>
    <p:extLst>
      <p:ext uri="{BB962C8B-B14F-4D97-AF65-F5344CB8AC3E}">
        <p14:creationId xmlns:p14="http://schemas.microsoft.com/office/powerpoint/2010/main" val="4045775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2411A-A32A-1E82-1A4C-AEF1028275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B37E15-C8A3-4C76-1FE3-E89AFBD97D79}"/>
              </a:ext>
            </a:extLst>
          </p:cNvPr>
          <p:cNvSpPr>
            <a:spLocks noGrp="1"/>
          </p:cNvSpPr>
          <p:nvPr>
            <p:ph type="title"/>
          </p:nvPr>
        </p:nvSpPr>
        <p:spPr/>
        <p:txBody>
          <a:bodyPr/>
          <a:lstStyle/>
          <a:p>
            <a:r>
              <a:rPr lang="en-US" dirty="0"/>
              <a:t>Council Membership</a:t>
            </a:r>
          </a:p>
        </p:txBody>
      </p:sp>
      <p:sp>
        <p:nvSpPr>
          <p:cNvPr id="6" name="TextBox 5">
            <a:extLst>
              <a:ext uri="{FF2B5EF4-FFF2-40B4-BE49-F238E27FC236}">
                <a16:creationId xmlns:a16="http://schemas.microsoft.com/office/drawing/2014/main" id="{3572E408-2ACF-80F4-B6D3-DAEF76FF3DA8}"/>
              </a:ext>
            </a:extLst>
          </p:cNvPr>
          <p:cNvSpPr txBox="1"/>
          <p:nvPr/>
        </p:nvSpPr>
        <p:spPr>
          <a:xfrm>
            <a:off x="731139" y="1832128"/>
            <a:ext cx="10515600" cy="2505494"/>
          </a:xfrm>
          <a:prstGeom prst="rect">
            <a:avLst/>
          </a:prstGeom>
          <a:noFill/>
        </p:spPr>
        <p:txBody>
          <a:bodyPr wrap="square">
            <a:spAutoFit/>
          </a:bodyPr>
          <a:lstStyle/>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3-5 family members per region.  No prior experience on committees and, while helpful, no prior experience in Special Olympics needed.</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Members will include families of athletes of all ages, years of participation, and ability levels.</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1 year term limit, with opportunity to renew</a:t>
            </a:r>
          </a:p>
        </p:txBody>
      </p:sp>
    </p:spTree>
    <p:extLst>
      <p:ext uri="{BB962C8B-B14F-4D97-AF65-F5344CB8AC3E}">
        <p14:creationId xmlns:p14="http://schemas.microsoft.com/office/powerpoint/2010/main" val="3089165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5207-AA6B-7E9A-CD0D-A32A12D43F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1639E7-6BD6-DDA5-2360-FC09CF7B88DB}"/>
              </a:ext>
            </a:extLst>
          </p:cNvPr>
          <p:cNvSpPr>
            <a:spLocks noGrp="1"/>
          </p:cNvSpPr>
          <p:nvPr>
            <p:ph type="title"/>
          </p:nvPr>
        </p:nvSpPr>
        <p:spPr/>
        <p:txBody>
          <a:bodyPr/>
          <a:lstStyle/>
          <a:p>
            <a:r>
              <a:rPr lang="en-US" dirty="0"/>
              <a:t>Responsibilities of FLC Members</a:t>
            </a:r>
          </a:p>
        </p:txBody>
      </p:sp>
      <p:sp>
        <p:nvSpPr>
          <p:cNvPr id="6" name="TextBox 5">
            <a:extLst>
              <a:ext uri="{FF2B5EF4-FFF2-40B4-BE49-F238E27FC236}">
                <a16:creationId xmlns:a16="http://schemas.microsoft.com/office/drawing/2014/main" id="{098C3169-4413-9292-E04B-2BB7A6FFA9C0}"/>
              </a:ext>
            </a:extLst>
          </p:cNvPr>
          <p:cNvSpPr txBox="1"/>
          <p:nvPr/>
        </p:nvSpPr>
        <p:spPr>
          <a:xfrm>
            <a:off x="731139" y="1832128"/>
            <a:ext cx="10515600" cy="3887539"/>
          </a:xfrm>
          <a:prstGeom prst="rect">
            <a:avLst/>
          </a:prstGeom>
          <a:noFill/>
        </p:spPr>
        <p:txBody>
          <a:bodyPr wrap="square">
            <a:spAutoFit/>
          </a:bodyPr>
          <a:lstStyle/>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Attend </a:t>
            </a:r>
            <a:r>
              <a:rPr kumimoji="0" lang="en-US" sz="2000" b="0" i="0" u="none" strike="noStrike" kern="100" cap="none" spc="0" normalizeH="0" baseline="0" noProof="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a virtual two-hour </a:t>
            </a: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workshop at beginning of term.</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Regularly attend FLC meetings.</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Be a Class A Volunteer.</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Participate actively in FLC goals and tasks.</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Complete two FLC projects by end of term.</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Mentor new families and families needing assistance within their assigned local programs.</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Provide family feedback and input.</a:t>
            </a:r>
          </a:p>
        </p:txBody>
      </p:sp>
    </p:spTree>
    <p:extLst>
      <p:ext uri="{BB962C8B-B14F-4D97-AF65-F5344CB8AC3E}">
        <p14:creationId xmlns:p14="http://schemas.microsoft.com/office/powerpoint/2010/main" val="2998660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BBE77-15B5-9DAC-9211-3AAB8F0E7B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4A52C8-90C3-E406-518B-686E3B5BC359}"/>
              </a:ext>
            </a:extLst>
          </p:cNvPr>
          <p:cNvSpPr>
            <a:spLocks noGrp="1"/>
          </p:cNvSpPr>
          <p:nvPr>
            <p:ph type="title"/>
          </p:nvPr>
        </p:nvSpPr>
        <p:spPr/>
        <p:txBody>
          <a:bodyPr/>
          <a:lstStyle/>
          <a:p>
            <a:r>
              <a:rPr lang="en-US"/>
              <a:t>Implementation Timeline</a:t>
            </a:r>
            <a:endParaRPr lang="en-US" dirty="0"/>
          </a:p>
        </p:txBody>
      </p:sp>
      <p:sp>
        <p:nvSpPr>
          <p:cNvPr id="6" name="TextBox 5">
            <a:extLst>
              <a:ext uri="{FF2B5EF4-FFF2-40B4-BE49-F238E27FC236}">
                <a16:creationId xmlns:a16="http://schemas.microsoft.com/office/drawing/2014/main" id="{8A0C7F41-3E52-27F7-352D-764464EAE6A5}"/>
              </a:ext>
            </a:extLst>
          </p:cNvPr>
          <p:cNvSpPr txBox="1"/>
          <p:nvPr/>
        </p:nvSpPr>
        <p:spPr>
          <a:xfrm>
            <a:off x="731139" y="1832128"/>
            <a:ext cx="10515600" cy="3887539"/>
          </a:xfrm>
          <a:prstGeom prst="rect">
            <a:avLst/>
          </a:prstGeom>
          <a:noFill/>
        </p:spPr>
        <p:txBody>
          <a:bodyPr wrap="square">
            <a:spAutoFit/>
          </a:bodyPr>
          <a:lstStyle/>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Initial Request to Local Programs (May)</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Presentation to Local Programs (September)</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Create Families Webpage on SOWI website (October – may be delayed)</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Add Interest Form on website, Inspire Newsletter, begin gathering 	responses, send Interest Form to Families (November)</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Finalize Committee (Dec)</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rPr>
              <a:t>1st Meeting (mid January) and vote for Chair, Chair-Elect and Secretary</a:t>
            </a:r>
          </a:p>
          <a:p>
            <a:pPr marL="685800" marR="0" lvl="1" indent="-457200" algn="l" defTabSz="914400" rtl="0" eaLnBrk="1" fontAlgn="auto" latinLnBrk="0" hangingPunct="1">
              <a:lnSpc>
                <a:spcPct val="115000"/>
              </a:lnSpc>
              <a:spcBef>
                <a:spcPts val="500"/>
              </a:spcBef>
              <a:spcAft>
                <a:spcPts val="800"/>
              </a:spcAft>
              <a:buClrTx/>
              <a:buSzTx/>
              <a:buFont typeface="Arial" panose="020B0604020202020204" pitchFamily="34" charset="0"/>
              <a:buChar char="•"/>
              <a:tabLst/>
              <a:defRPr/>
            </a:pPr>
            <a:endParaRPr kumimoji="0" lang="en-US" sz="2000" b="0" i="0" u="none" strike="noStrike" kern="100" cap="none" spc="0" normalizeH="0" baseline="0" noProof="0" dirty="0">
              <a:ln>
                <a:noFill/>
              </a:ln>
              <a:solidFill>
                <a:prstClr val="black"/>
              </a:solidFill>
              <a:effectLst/>
              <a:uLnTx/>
              <a:uFillTx/>
              <a:latin typeface="Ubuntu" panose="020B05040306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173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A215A-22D6-3091-AC67-6A8124E8F3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454EA9-BF55-58F1-1D40-C5FA9327F21C}"/>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95510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2D16-FB14-3275-9E8E-FA7FFD407387}"/>
              </a:ext>
            </a:extLst>
          </p:cNvPr>
          <p:cNvSpPr>
            <a:spLocks noGrp="1"/>
          </p:cNvSpPr>
          <p:nvPr>
            <p:ph type="ctrTitle"/>
          </p:nvPr>
        </p:nvSpPr>
        <p:spPr>
          <a:xfrm>
            <a:off x="484909" y="187308"/>
            <a:ext cx="10169236" cy="2387600"/>
          </a:xfrm>
        </p:spPr>
        <p:txBody>
          <a:bodyPr/>
          <a:lstStyle/>
          <a:p>
            <a:pPr>
              <a:lnSpc>
                <a:spcPct val="120000"/>
              </a:lnSpc>
            </a:pPr>
            <a:r>
              <a:rPr lang="en-US" kern="0" dirty="0"/>
              <a:t>Healthy Athletes &amp; </a:t>
            </a:r>
            <a:br>
              <a:rPr lang="en-US" kern="0" dirty="0"/>
            </a:br>
            <a:r>
              <a:rPr lang="en-US" kern="0" dirty="0"/>
              <a:t>Health Initiatives</a:t>
            </a:r>
            <a:endParaRPr lang="en-US" sz="4800" kern="0" dirty="0"/>
          </a:p>
        </p:txBody>
      </p:sp>
      <p:sp>
        <p:nvSpPr>
          <p:cNvPr id="3" name="Subtitle 2">
            <a:extLst>
              <a:ext uri="{FF2B5EF4-FFF2-40B4-BE49-F238E27FC236}">
                <a16:creationId xmlns:a16="http://schemas.microsoft.com/office/drawing/2014/main" id="{D2914459-9B5E-5665-2E4B-A76A123AFC8C}"/>
              </a:ext>
            </a:extLst>
          </p:cNvPr>
          <p:cNvSpPr>
            <a:spLocks noGrp="1"/>
          </p:cNvSpPr>
          <p:nvPr>
            <p:ph type="subTitle" idx="1"/>
          </p:nvPr>
        </p:nvSpPr>
        <p:spPr>
          <a:xfrm>
            <a:off x="1524000" y="3184264"/>
            <a:ext cx="7358743" cy="1366221"/>
          </a:xfrm>
        </p:spPr>
        <p:txBody>
          <a:bodyPr>
            <a:normAutofit/>
          </a:bodyPr>
          <a:lstStyle/>
          <a:p>
            <a:r>
              <a:rPr lang="en-US" sz="2800" dirty="0">
                <a:solidFill>
                  <a:schemeClr val="accent3">
                    <a:lumMod val="20000"/>
                    <a:lumOff val="80000"/>
                  </a:schemeClr>
                </a:solidFill>
              </a:rPr>
              <a:t>Jeston Glish, Health Programs Manager</a:t>
            </a:r>
          </a:p>
          <a:p>
            <a:pPr>
              <a:lnSpc>
                <a:spcPct val="100000"/>
              </a:lnSpc>
            </a:pPr>
            <a:endParaRPr lang="en-US" sz="2600" dirty="0"/>
          </a:p>
        </p:txBody>
      </p:sp>
    </p:spTree>
    <p:extLst>
      <p:ext uri="{BB962C8B-B14F-4D97-AF65-F5344CB8AC3E}">
        <p14:creationId xmlns:p14="http://schemas.microsoft.com/office/powerpoint/2010/main" val="399220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4430</Words>
  <Application>Microsoft Office PowerPoint</Application>
  <PresentationFormat>Widescreen</PresentationFormat>
  <Paragraphs>512</Paragraphs>
  <Slides>111</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111</vt:i4>
      </vt:variant>
    </vt:vector>
  </HeadingPairs>
  <TitlesOfParts>
    <vt:vector size="124" baseType="lpstr">
      <vt:lpstr>Aptos</vt:lpstr>
      <vt:lpstr>Arial</vt:lpstr>
      <vt:lpstr>Calibri</vt:lpstr>
      <vt:lpstr>Chiller</vt:lpstr>
      <vt:lpstr>Cochocib Script Latin Pro</vt:lpstr>
      <vt:lpstr>Courier New</vt:lpstr>
      <vt:lpstr>Dreaming Outloud Script Pro</vt:lpstr>
      <vt:lpstr>Gill Sans</vt:lpstr>
      <vt:lpstr>Symbol</vt:lpstr>
      <vt:lpstr>Times New Roman</vt:lpstr>
      <vt:lpstr>Ubuntu</vt:lpstr>
      <vt:lpstr>Vladimir Script</vt:lpstr>
      <vt:lpstr>Office Theme</vt:lpstr>
      <vt:lpstr>Special Olympics Wisconsin</vt:lpstr>
      <vt:lpstr>WELCOME …with gratitude</vt:lpstr>
      <vt:lpstr>Our Mission Setting the Tone…</vt:lpstr>
      <vt:lpstr>Video Message</vt:lpstr>
      <vt:lpstr>The Day’s Goals</vt:lpstr>
      <vt:lpstr>Video Message</vt:lpstr>
      <vt:lpstr>"Let me win,  but if I cannot win,  let me be brave  in the attempt."</vt:lpstr>
      <vt:lpstr>Special Olympics Wisconsin</vt:lpstr>
      <vt:lpstr>Who are we?</vt:lpstr>
      <vt:lpstr>Athlete Leadership</vt:lpstr>
      <vt:lpstr>What is Athlete Leadership?</vt:lpstr>
      <vt:lpstr>How do I become an Athlete Leader?</vt:lpstr>
      <vt:lpstr>Classes</vt:lpstr>
      <vt:lpstr>Grant Projects</vt:lpstr>
      <vt:lpstr>What is the Grant?</vt:lpstr>
      <vt:lpstr>Purpose of the Grant</vt:lpstr>
      <vt:lpstr>Project Breakdown</vt:lpstr>
      <vt:lpstr>Recruitment </vt:lpstr>
      <vt:lpstr>Increasing our Athlete and Volunteer Membership</vt:lpstr>
      <vt:lpstr>All of us R Together (ART)</vt:lpstr>
      <vt:lpstr>Recruiting younger Athletes and LETR Officers</vt:lpstr>
      <vt:lpstr>Health</vt:lpstr>
      <vt:lpstr>Leadership and Health Grant:    Dining with Danielle Healthy Meal Sessions </vt:lpstr>
      <vt:lpstr>Wheely Awesome Bike Club</vt:lpstr>
      <vt:lpstr>Athlete Leadership</vt:lpstr>
      <vt:lpstr>Offering Athlete Leadership Training for those in Central Wisconsin </vt:lpstr>
      <vt:lpstr>SOAR to Leadership</vt:lpstr>
      <vt:lpstr>Marketing</vt:lpstr>
      <vt:lpstr>Resource Guide for Wauwatosa</vt:lpstr>
      <vt:lpstr>Unified Champion Schools (UCS)</vt:lpstr>
      <vt:lpstr>La Follette Unified</vt:lpstr>
      <vt:lpstr>Slinger Unified </vt:lpstr>
      <vt:lpstr>What Next?</vt:lpstr>
      <vt:lpstr>Questions?</vt:lpstr>
      <vt:lpstr>"Let me win,  but if I cannot win,  let me be brave  in the attempt."</vt:lpstr>
      <vt:lpstr>Up and Moving </vt:lpstr>
      <vt:lpstr>Local Program Task Force</vt:lpstr>
      <vt:lpstr>Agenda</vt:lpstr>
      <vt:lpstr>SONA </vt:lpstr>
      <vt:lpstr>Local Program Task Force  </vt:lpstr>
      <vt:lpstr>LP Task Force Purpose  </vt:lpstr>
      <vt:lpstr>Statewide Structure (Current State)</vt:lpstr>
      <vt:lpstr>Local Program Breakdown  </vt:lpstr>
      <vt:lpstr>Local Program Structure  </vt:lpstr>
      <vt:lpstr>Additional Local Program Positions </vt:lpstr>
      <vt:lpstr>Additional Local Program Positions </vt:lpstr>
      <vt:lpstr>Additional Local Program Positions </vt:lpstr>
      <vt:lpstr>Local Program Minimum Standards</vt:lpstr>
      <vt:lpstr>Local Program Minimum Standards</vt:lpstr>
      <vt:lpstr>Staff Communication</vt:lpstr>
      <vt:lpstr>Special Olympics Wisconsin</vt:lpstr>
      <vt:lpstr>Who?</vt:lpstr>
      <vt:lpstr>What?</vt:lpstr>
      <vt:lpstr>When?</vt:lpstr>
      <vt:lpstr>Why?</vt:lpstr>
      <vt:lpstr>How?</vt:lpstr>
      <vt:lpstr>The “But”</vt:lpstr>
      <vt:lpstr>Questions?</vt:lpstr>
      <vt:lpstr>Coaches Training Updates</vt:lpstr>
      <vt:lpstr>Why the change?</vt:lpstr>
      <vt:lpstr>Concerns we Addressed</vt:lpstr>
      <vt:lpstr>Concerns we Addressed</vt:lpstr>
      <vt:lpstr>Structure</vt:lpstr>
      <vt:lpstr>Existing Certification Level</vt:lpstr>
      <vt:lpstr>Gold Level</vt:lpstr>
      <vt:lpstr>Examples</vt:lpstr>
      <vt:lpstr>Examples</vt:lpstr>
      <vt:lpstr>Examples</vt:lpstr>
      <vt:lpstr>Why Sport-Specific?</vt:lpstr>
      <vt:lpstr>What if the Coach coaches multiple sports?</vt:lpstr>
      <vt:lpstr>What about the General Coaches Cert Expiration Date?</vt:lpstr>
      <vt:lpstr>Questions?</vt:lpstr>
      <vt:lpstr>PowerPoint Presentation</vt:lpstr>
      <vt:lpstr>Special Olympics Wisconsin</vt:lpstr>
      <vt:lpstr>Types of Divisioning</vt:lpstr>
      <vt:lpstr>Registration Forms </vt:lpstr>
      <vt:lpstr>Registration Form</vt:lpstr>
      <vt:lpstr>Received Registration Form</vt:lpstr>
      <vt:lpstr>Divisioning Keys</vt:lpstr>
      <vt:lpstr>Received via Text - phone</vt:lpstr>
      <vt:lpstr>Divisioning keys cont.</vt:lpstr>
      <vt:lpstr>Received Registration Form</vt:lpstr>
      <vt:lpstr>Request for One means of submittal</vt:lpstr>
      <vt:lpstr>Special Olympics Wisconsin</vt:lpstr>
      <vt:lpstr>2025/2026 Sports Season</vt:lpstr>
      <vt:lpstr>Special Olympics Wisconsin</vt:lpstr>
      <vt:lpstr>Who do you call??</vt:lpstr>
      <vt:lpstr>Allowable Expenses</vt:lpstr>
      <vt:lpstr>Allowable Expenses cont.</vt:lpstr>
      <vt:lpstr>Special Olympics Wisconsin</vt:lpstr>
      <vt:lpstr>Who Are Special Olympics WI Families?</vt:lpstr>
      <vt:lpstr>Empowering Families through Family Leadership</vt:lpstr>
      <vt:lpstr>Family Leadership Council</vt:lpstr>
      <vt:lpstr>Family Leaders Will…</vt:lpstr>
      <vt:lpstr>Council Membership</vt:lpstr>
      <vt:lpstr>Responsibilities of FLC Members</vt:lpstr>
      <vt:lpstr>Implementation Timeline</vt:lpstr>
      <vt:lpstr>Questions?</vt:lpstr>
      <vt:lpstr>Healthy Athletes &amp;  Health Initiatives</vt:lpstr>
      <vt:lpstr>Agenda </vt:lpstr>
      <vt:lpstr>Healthy Athletes® Disciplines</vt:lpstr>
      <vt:lpstr>Inclusive Health Trainings </vt:lpstr>
      <vt:lpstr>Athlete Health Messenger </vt:lpstr>
      <vt:lpstr>Wellness and Fitness Programming</vt:lpstr>
      <vt:lpstr>Fitness Through Sport Playbook </vt:lpstr>
      <vt:lpstr>PowerPoint Presentation</vt:lpstr>
      <vt:lpstr>Questions?</vt:lpstr>
      <vt:lpstr>Thank you.   Jeston Glish, jglish@specialolympicswisconsin.org     </vt:lpstr>
      <vt:lpstr>Fall Meeting Wrap-up</vt:lpstr>
      <vt:lpstr>Questions???</vt:lpstr>
      <vt:lpstr>"Let me win,  but if I cannot win,  let me be brave  in the attempt."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Peters</dc:creator>
  <cp:lastModifiedBy>Jay Messar</cp:lastModifiedBy>
  <cp:revision>66</cp:revision>
  <dcterms:created xsi:type="dcterms:W3CDTF">2023-10-30T19:58:53Z</dcterms:created>
  <dcterms:modified xsi:type="dcterms:W3CDTF">2025-09-20T01:00:33Z</dcterms:modified>
</cp:coreProperties>
</file>